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8" r:id="rId1"/>
  </p:sldMasterIdLst>
  <p:notesMasterIdLst>
    <p:notesMasterId r:id="rId25"/>
  </p:notesMasterIdLst>
  <p:sldIdLst>
    <p:sldId id="256" r:id="rId2"/>
    <p:sldId id="296" r:id="rId3"/>
    <p:sldId id="288" r:id="rId4"/>
    <p:sldId id="289" r:id="rId5"/>
    <p:sldId id="275" r:id="rId6"/>
    <p:sldId id="277" r:id="rId7"/>
    <p:sldId id="297" r:id="rId8"/>
    <p:sldId id="299" r:id="rId9"/>
    <p:sldId id="293" r:id="rId10"/>
    <p:sldId id="310" r:id="rId11"/>
    <p:sldId id="304" r:id="rId12"/>
    <p:sldId id="314" r:id="rId13"/>
    <p:sldId id="306" r:id="rId14"/>
    <p:sldId id="320" r:id="rId15"/>
    <p:sldId id="326" r:id="rId16"/>
    <p:sldId id="317" r:id="rId17"/>
    <p:sldId id="312" r:id="rId18"/>
    <p:sldId id="328" r:id="rId19"/>
    <p:sldId id="329" r:id="rId20"/>
    <p:sldId id="330" r:id="rId21"/>
    <p:sldId id="308" r:id="rId22"/>
    <p:sldId id="325" r:id="rId23"/>
    <p:sldId id="32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9690"/>
    <a:srgbClr val="6B766F"/>
    <a:srgbClr val="23D8F1"/>
    <a:srgbClr val="272949"/>
    <a:srgbClr val="C4F3FB"/>
    <a:srgbClr val="C3FBC7"/>
    <a:srgbClr val="E044AC"/>
    <a:srgbClr val="92779D"/>
    <a:srgbClr val="C2E5F8"/>
    <a:srgbClr val="C6E8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0AE8A-082A-4F52-8DCB-D48C7126D296}" v="11" dt="2021-01-21T19:47:32.922"/>
    <p1510:client id="{0D9AACD9-BAA6-4C4B-B25B-43063E1EDFD6}" v="16" dt="2021-01-21T19:43:23.742"/>
    <p1510:client id="{47B4B211-D84E-4BFD-9F34-70235D069FFA}" v="33" dt="2021-01-21T19:34:51.072"/>
    <p1510:client id="{56A39383-3B8D-41C2-AA98-D06CE23D5BC4}" v="19" dt="2021-01-21T12:48:34.225"/>
    <p1510:client id="{57B7CDCE-C2E2-4443-8B80-4B320695F65B}" v="36" dt="2021-01-21T10:55:34.050"/>
    <p1510:client id="{5C594C4B-42FC-4675-B331-3302C03168C8}" v="2" dt="2021-01-21T12:04:13.544"/>
    <p1510:client id="{5D32D193-7F0C-4008-8998-96E8A07E033A}" v="13" dt="2021-01-21T12:10:56.502"/>
    <p1510:client id="{5DB2099A-9359-49AB-BFE6-4DFEADEE3493}" v="30" dt="2021-01-21T18:21:35.242"/>
    <p1510:client id="{6DC935B3-4713-4A1E-B45F-60FD9495C125}" v="927" dt="2021-01-21T21:25:20.692"/>
    <p1510:client id="{738C8E58-D80B-464E-9815-6551F2F8D744}" v="521" dt="2021-01-21T19:52:58.985"/>
    <p1510:client id="{81494E4C-EE90-4001-88FD-EDE06FF55C5A}" v="468" dt="2021-01-21T19:36:58.226"/>
    <p1510:client id="{922BBB4D-5D17-4CA4-B1D2-252E044EA424}" v="6" dt="2021-01-21T21:33:50.992"/>
    <p1510:client id="{92F49F63-F516-47E5-9E16-A70CC0161248}" v="31" dt="2021-01-21T12:18:48.657"/>
    <p1510:client id="{AA2C24B2-A114-4EC4-8AB2-8999FCE3A0DC}" v="17" dt="2021-01-21T19:36:23.399"/>
    <p1510:client id="{BFF4E02F-AC4F-4A5C-AA2E-7659A236D6C6}" v="724" dt="2021-01-21T19:15:06.819"/>
    <p1510:client id="{CC016B93-995A-462C-A912-34E25F12A7C2}" v="53" dt="2021-01-21T17:51:39.775"/>
    <p1510:client id="{CC4CA277-2829-4435-B2C2-EC1517335A28}" v="19" dt="2021-01-21T12:55:21.989"/>
    <p1510:client id="{CE56C646-37E7-4A5C-A028-7577E595C47C}" v="10" dt="2021-01-21T18:37:45.193"/>
    <p1510:client id="{DF259E24-2B87-4F9F-9219-D2BD3CB30F89}" v="353" dt="2021-01-21T18:12:57.307"/>
    <p1510:client id="{E2877046-705D-45E9-8D0E-5FA7CFB1253E}" v="12" dt="2021-01-22T00:18:09.447"/>
    <p1510:client id="{E69FAF1A-FE2B-4B5F-8888-4BADFCC4CA4A}" v="2" dt="2021-01-22T07:34:08.683"/>
    <p1510:client id="{F9D878EF-7174-A84A-BEA6-7A6100CD9A6A}" v="6102" dt="2021-01-22T06:16:20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3605"/>
  </p:normalViewPr>
  <p:slideViewPr>
    <p:cSldViewPr snapToGrid="0" snapToObjects="1">
      <p:cViewPr varScale="1">
        <p:scale>
          <a:sx n="63" d="100"/>
          <a:sy n="63" d="100"/>
        </p:scale>
        <p:origin x="14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Doré" userId="fd4aac3e577f47d3" providerId="LiveId" clId="{E69FAF1A-FE2B-4B5F-8888-4BADFCC4CA4A}"/>
    <pc:docChg chg="undo custSel addSld delSld modSld">
      <pc:chgData name="Maxime Doré" userId="fd4aac3e577f47d3" providerId="LiveId" clId="{E69FAF1A-FE2B-4B5F-8888-4BADFCC4CA4A}" dt="2021-01-22T07:37:22.947" v="194" actId="6549"/>
      <pc:docMkLst>
        <pc:docMk/>
      </pc:docMkLst>
      <pc:sldChg chg="modNotesTx">
        <pc:chgData name="Maxime Doré" userId="fd4aac3e577f47d3" providerId="LiveId" clId="{E69FAF1A-FE2B-4B5F-8888-4BADFCC4CA4A}" dt="2021-01-22T07:34:36.114" v="9" actId="20577"/>
        <pc:sldMkLst>
          <pc:docMk/>
          <pc:sldMk cId="1478952717" sldId="256"/>
        </pc:sldMkLst>
      </pc:sldChg>
      <pc:sldChg chg="modNotesTx">
        <pc:chgData name="Maxime Doré" userId="fd4aac3e577f47d3" providerId="LiveId" clId="{E69FAF1A-FE2B-4B5F-8888-4BADFCC4CA4A}" dt="2021-01-22T07:34:54.020" v="177" actId="6549"/>
        <pc:sldMkLst>
          <pc:docMk/>
          <pc:sldMk cId="4290814654" sldId="288"/>
        </pc:sldMkLst>
      </pc:sldChg>
      <pc:sldChg chg="modNotesTx">
        <pc:chgData name="Maxime Doré" userId="fd4aac3e577f47d3" providerId="LiveId" clId="{E69FAF1A-FE2B-4B5F-8888-4BADFCC4CA4A}" dt="2021-01-22T07:35:11.471" v="178" actId="6549"/>
        <pc:sldMkLst>
          <pc:docMk/>
          <pc:sldMk cId="2713494325" sldId="289"/>
        </pc:sldMkLst>
      </pc:sldChg>
      <pc:sldChg chg="modNotesTx">
        <pc:chgData name="Maxime Doré" userId="fd4aac3e577f47d3" providerId="LiveId" clId="{E69FAF1A-FE2B-4B5F-8888-4BADFCC4CA4A}" dt="2021-01-22T07:35:31.086" v="180" actId="6549"/>
        <pc:sldMkLst>
          <pc:docMk/>
          <pc:sldMk cId="4291273907" sldId="293"/>
        </pc:sldMkLst>
      </pc:sldChg>
      <pc:sldChg chg="modNotesTx">
        <pc:chgData name="Maxime Doré" userId="fd4aac3e577f47d3" providerId="LiveId" clId="{E69FAF1A-FE2B-4B5F-8888-4BADFCC4CA4A}" dt="2021-01-22T07:34:40.337" v="10" actId="6549"/>
        <pc:sldMkLst>
          <pc:docMk/>
          <pc:sldMk cId="3526769440" sldId="296"/>
        </pc:sldMkLst>
      </pc:sldChg>
      <pc:sldChg chg="modNotesTx">
        <pc:chgData name="Maxime Doré" userId="fd4aac3e577f47d3" providerId="LiveId" clId="{E69FAF1A-FE2B-4B5F-8888-4BADFCC4CA4A}" dt="2021-01-22T07:35:21.454" v="179" actId="6549"/>
        <pc:sldMkLst>
          <pc:docMk/>
          <pc:sldMk cId="2607409411" sldId="297"/>
        </pc:sldMkLst>
      </pc:sldChg>
      <pc:sldChg chg="modNotesTx">
        <pc:chgData name="Maxime Doré" userId="fd4aac3e577f47d3" providerId="LiveId" clId="{E69FAF1A-FE2B-4B5F-8888-4BADFCC4CA4A}" dt="2021-01-22T07:35:43.272" v="182" actId="6549"/>
        <pc:sldMkLst>
          <pc:docMk/>
          <pc:sldMk cId="803870399" sldId="304"/>
        </pc:sldMkLst>
      </pc:sldChg>
      <pc:sldChg chg="modNotesTx">
        <pc:chgData name="Maxime Doré" userId="fd4aac3e577f47d3" providerId="LiveId" clId="{E69FAF1A-FE2B-4B5F-8888-4BADFCC4CA4A}" dt="2021-01-22T07:36:01.816" v="184" actId="6549"/>
        <pc:sldMkLst>
          <pc:docMk/>
          <pc:sldMk cId="2767150411" sldId="306"/>
        </pc:sldMkLst>
      </pc:sldChg>
      <pc:sldChg chg="modNotesTx">
        <pc:chgData name="Maxime Doré" userId="fd4aac3e577f47d3" providerId="LiveId" clId="{E69FAF1A-FE2B-4B5F-8888-4BADFCC4CA4A}" dt="2021-01-22T07:37:08.055" v="192" actId="6549"/>
        <pc:sldMkLst>
          <pc:docMk/>
          <pc:sldMk cId="3235856539" sldId="308"/>
        </pc:sldMkLst>
      </pc:sldChg>
      <pc:sldChg chg="modNotesTx">
        <pc:chgData name="Maxime Doré" userId="fd4aac3e577f47d3" providerId="LiveId" clId="{E69FAF1A-FE2B-4B5F-8888-4BADFCC4CA4A}" dt="2021-01-22T07:35:36.481" v="181" actId="6549"/>
        <pc:sldMkLst>
          <pc:docMk/>
          <pc:sldMk cId="2164599881" sldId="310"/>
        </pc:sldMkLst>
      </pc:sldChg>
      <pc:sldChg chg="modSp mod modNotesTx">
        <pc:chgData name="Maxime Doré" userId="fd4aac3e577f47d3" providerId="LiveId" clId="{E69FAF1A-FE2B-4B5F-8888-4BADFCC4CA4A}" dt="2021-01-22T07:36:25.311" v="188" actId="6549"/>
        <pc:sldMkLst>
          <pc:docMk/>
          <pc:sldMk cId="4245728376" sldId="312"/>
        </pc:sldMkLst>
        <pc:spChg chg="mod">
          <ac:chgData name="Maxime Doré" userId="fd4aac3e577f47d3" providerId="LiveId" clId="{E69FAF1A-FE2B-4B5F-8888-4BADFCC4CA4A}" dt="2021-01-22T07:34:09.703" v="6" actId="1076"/>
          <ac:spMkLst>
            <pc:docMk/>
            <pc:sldMk cId="4245728376" sldId="312"/>
            <ac:spMk id="19" creationId="{22AA1F14-97F1-44AA-B838-7E9105C327AC}"/>
          </ac:spMkLst>
        </pc:spChg>
        <pc:picChg chg="mod">
          <ac:chgData name="Maxime Doré" userId="fd4aac3e577f47d3" providerId="LiveId" clId="{E69FAF1A-FE2B-4B5F-8888-4BADFCC4CA4A}" dt="2021-01-22T07:34:08.988" v="5" actId="1076"/>
          <ac:picMkLst>
            <pc:docMk/>
            <pc:sldMk cId="4245728376" sldId="312"/>
            <ac:picMk id="2" creationId="{E0F01A88-13DF-4087-957B-5A0D78D3D26A}"/>
          </ac:picMkLst>
        </pc:picChg>
      </pc:sldChg>
      <pc:sldChg chg="modNotesTx">
        <pc:chgData name="Maxime Doré" userId="fd4aac3e577f47d3" providerId="LiveId" clId="{E69FAF1A-FE2B-4B5F-8888-4BADFCC4CA4A}" dt="2021-01-22T07:35:49.232" v="183" actId="6549"/>
        <pc:sldMkLst>
          <pc:docMk/>
          <pc:sldMk cId="3149859060" sldId="314"/>
        </pc:sldMkLst>
      </pc:sldChg>
      <pc:sldChg chg="add del modNotesTx">
        <pc:chgData name="Maxime Doré" userId="fd4aac3e577f47d3" providerId="LiveId" clId="{E69FAF1A-FE2B-4B5F-8888-4BADFCC4CA4A}" dt="2021-01-22T07:36:18.759" v="187" actId="6549"/>
        <pc:sldMkLst>
          <pc:docMk/>
          <pc:sldMk cId="504955274" sldId="317"/>
        </pc:sldMkLst>
      </pc:sldChg>
      <pc:sldChg chg="modNotesTx">
        <pc:chgData name="Maxime Doré" userId="fd4aac3e577f47d3" providerId="LiveId" clId="{E69FAF1A-FE2B-4B5F-8888-4BADFCC4CA4A}" dt="2021-01-22T07:36:06.342" v="185" actId="6549"/>
        <pc:sldMkLst>
          <pc:docMk/>
          <pc:sldMk cId="4037241844" sldId="320"/>
        </pc:sldMkLst>
      </pc:sldChg>
      <pc:sldChg chg="modNotesTx">
        <pc:chgData name="Maxime Doré" userId="fd4aac3e577f47d3" providerId="LiveId" clId="{E69FAF1A-FE2B-4B5F-8888-4BADFCC4CA4A}" dt="2021-01-22T07:37:22.947" v="194" actId="6549"/>
        <pc:sldMkLst>
          <pc:docMk/>
          <pc:sldMk cId="3204001553" sldId="324"/>
        </pc:sldMkLst>
      </pc:sldChg>
      <pc:sldChg chg="modNotesTx">
        <pc:chgData name="Maxime Doré" userId="fd4aac3e577f47d3" providerId="LiveId" clId="{E69FAF1A-FE2B-4B5F-8888-4BADFCC4CA4A}" dt="2021-01-22T07:37:17.078" v="193" actId="6549"/>
        <pc:sldMkLst>
          <pc:docMk/>
          <pc:sldMk cId="3601181674" sldId="325"/>
        </pc:sldMkLst>
      </pc:sldChg>
      <pc:sldChg chg="addSp delSp modSp modNotesTx">
        <pc:chgData name="Maxime Doré" userId="fd4aac3e577f47d3" providerId="LiveId" clId="{E69FAF1A-FE2B-4B5F-8888-4BADFCC4CA4A}" dt="2021-01-22T07:36:12.985" v="186" actId="6549"/>
        <pc:sldMkLst>
          <pc:docMk/>
          <pc:sldMk cId="874354740" sldId="326"/>
        </pc:sldMkLst>
        <pc:spChg chg="add del mod">
          <ac:chgData name="Maxime Doré" userId="fd4aac3e577f47d3" providerId="LiveId" clId="{E69FAF1A-FE2B-4B5F-8888-4BADFCC4CA4A}" dt="2021-01-22T07:34:08.683" v="4"/>
          <ac:spMkLst>
            <pc:docMk/>
            <pc:sldMk cId="874354740" sldId="326"/>
            <ac:spMk id="12" creationId="{6E23BCB7-CE70-4E29-9165-ACE020ECD096}"/>
          </ac:spMkLst>
        </pc:spChg>
      </pc:sldChg>
      <pc:sldChg chg="modNotesTx">
        <pc:chgData name="Maxime Doré" userId="fd4aac3e577f47d3" providerId="LiveId" clId="{E69FAF1A-FE2B-4B5F-8888-4BADFCC4CA4A}" dt="2021-01-22T07:36:30.488" v="189" actId="6549"/>
        <pc:sldMkLst>
          <pc:docMk/>
          <pc:sldMk cId="1499990660" sldId="328"/>
        </pc:sldMkLst>
      </pc:sldChg>
      <pc:sldChg chg="modNotesTx">
        <pc:chgData name="Maxime Doré" userId="fd4aac3e577f47d3" providerId="LiveId" clId="{E69FAF1A-FE2B-4B5F-8888-4BADFCC4CA4A}" dt="2021-01-22T07:36:44.516" v="190" actId="6549"/>
        <pc:sldMkLst>
          <pc:docMk/>
          <pc:sldMk cId="2925041118" sldId="329"/>
        </pc:sldMkLst>
      </pc:sldChg>
      <pc:sldChg chg="modNotesTx">
        <pc:chgData name="Maxime Doré" userId="fd4aac3e577f47d3" providerId="LiveId" clId="{E69FAF1A-FE2B-4B5F-8888-4BADFCC4CA4A}" dt="2021-01-22T07:37:03.379" v="191" actId="6549"/>
        <pc:sldMkLst>
          <pc:docMk/>
          <pc:sldMk cId="3863423213" sldId="33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5F4F5-83E7-4C38-8F90-08E9AFE52AD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F81CF6-BF59-4392-8DBF-B71E8AEFF4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466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584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096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7406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9274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1104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98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585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1695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0196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05356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3862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7266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545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754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138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7209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150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5574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408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F81CF6-BF59-4392-8DBF-B71E8AEFF45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82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21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679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340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981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512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99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7971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352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046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405079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90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3221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B686C2C-A225-4AE6-B276-5293A36CE3BC}" type="datetimeFigureOut">
              <a:rPr lang="fr-FR" smtClean="0"/>
              <a:t>22/01/2021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17FC7F1-31BE-484C-A1A1-12585C1CAC0B}" type="slidenum">
              <a:rPr lang="fr-FR" smtClean="0"/>
              <a:t>‹N°›</a:t>
            </a:fld>
            <a:endParaRPr lang="fr-F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7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9CEF278-62C5-49CA-8BD9-BCDBE9977F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C5834F-3363-48DA-A44D-A4A228ADB450}"/>
              </a:ext>
            </a:extLst>
          </p:cNvPr>
          <p:cNvSpPr txBox="1"/>
          <p:nvPr/>
        </p:nvSpPr>
        <p:spPr>
          <a:xfrm>
            <a:off x="1272541" y="2686050"/>
            <a:ext cx="1666875" cy="8801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YOLO</a:t>
            </a:r>
          </a:p>
        </p:txBody>
      </p:sp>
      <p:pic>
        <p:nvPicPr>
          <p:cNvPr id="5" name="Image 4" descr="Une image contenant route, extérieur, bâtiment, rue&#10;&#10;Description générée automatiquement">
            <a:extLst>
              <a:ext uri="{FF2B5EF4-FFF2-40B4-BE49-F238E27FC236}">
                <a16:creationId xmlns:a16="http://schemas.microsoft.com/office/drawing/2014/main" id="{00843DEE-5C55-49BB-AFD9-05F0C57D78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6" r="13245" b="-1"/>
          <a:stretch/>
        </p:blipFill>
        <p:spPr>
          <a:xfrm>
            <a:off x="4639733" y="10"/>
            <a:ext cx="7552266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2E2466B-276C-423A-9377-78508D6A0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16C3F6-21CE-4639-8106-91AB1AF81FA3}"/>
              </a:ext>
            </a:extLst>
          </p:cNvPr>
          <p:cNvSpPr/>
          <p:nvPr/>
        </p:nvSpPr>
        <p:spPr>
          <a:xfrm>
            <a:off x="640543" y="3566160"/>
            <a:ext cx="2959913" cy="461793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spc="-50">
                <a:solidFill>
                  <a:schemeClr val="tx1">
                    <a:lumMod val="85000"/>
                    <a:lumOff val="15000"/>
                  </a:schemeClr>
                </a:solidFill>
              </a:rPr>
              <a:t>You Only Look Once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9BC9BF0-6598-4741-84B3-862AF4F9C4AB}"/>
              </a:ext>
            </a:extLst>
          </p:cNvPr>
          <p:cNvSpPr txBox="1"/>
          <p:nvPr/>
        </p:nvSpPr>
        <p:spPr>
          <a:xfrm>
            <a:off x="2473653" y="5688449"/>
            <a:ext cx="20836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Bennis</a:t>
            </a:r>
            <a:r>
              <a:rPr lang="fr-FR" sz="1400">
                <a:latin typeface="Calibri Light" panose="020F0302020204030204" pitchFamily="34" charset="0"/>
                <a:cs typeface="Calibri Light" panose="020F0302020204030204" pitchFamily="34" charset="0"/>
              </a:rPr>
              <a:t> Zineb</a:t>
            </a:r>
          </a:p>
          <a:p>
            <a:pPr algn="r"/>
            <a:r>
              <a:rPr lang="fr-FR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Debbagh</a:t>
            </a:r>
            <a:r>
              <a:rPr lang="fr-FR" sz="140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yasmine</a:t>
            </a:r>
            <a:endParaRPr lang="fr-FR" sz="140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/>
            <a:r>
              <a:rPr lang="fr-FR" sz="1400">
                <a:latin typeface="Calibri Light" panose="020F0302020204030204" pitchFamily="34" charset="0"/>
                <a:cs typeface="Calibri Light" panose="020F0302020204030204" pitchFamily="34" charset="0"/>
              </a:rPr>
              <a:t>Doré Maxime</a:t>
            </a:r>
          </a:p>
          <a:p>
            <a:pPr algn="r"/>
            <a:r>
              <a:rPr lang="fr-FR" sz="1400" err="1">
                <a:latin typeface="Calibri Light" panose="020F0302020204030204" pitchFamily="34" charset="0"/>
                <a:cs typeface="Calibri Light" panose="020F0302020204030204" pitchFamily="34" charset="0"/>
              </a:rPr>
              <a:t>Jacquiet</a:t>
            </a:r>
            <a:r>
              <a:rPr lang="fr-FR" sz="1400">
                <a:latin typeface="Calibri Light" panose="020F0302020204030204" pitchFamily="34" charset="0"/>
                <a:cs typeface="Calibri Light" panose="020F0302020204030204" pitchFamily="34" charset="0"/>
              </a:rPr>
              <a:t> Morgane</a:t>
            </a:r>
          </a:p>
          <a:p>
            <a:pPr algn="r"/>
            <a:r>
              <a:rPr lang="fr-FR" sz="1400">
                <a:latin typeface="Calibri Light" panose="020F0302020204030204" pitchFamily="34" charset="0"/>
                <a:cs typeface="Calibri Light" panose="020F0302020204030204" pitchFamily="34" charset="0"/>
              </a:rPr>
              <a:t>Pillard Cécile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1AE73B1-F591-439F-8C2E-EAD9E0475988}"/>
              </a:ext>
            </a:extLst>
          </p:cNvPr>
          <p:cNvSpPr txBox="1"/>
          <p:nvPr/>
        </p:nvSpPr>
        <p:spPr>
          <a:xfrm>
            <a:off x="0" y="6519446"/>
            <a:ext cx="91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latin typeface="+mj-lt"/>
              </a:rPr>
              <a:t>5GMM</a:t>
            </a:r>
            <a:endParaRPr lang="fr-FR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895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7C7F55-BF35-044F-8301-E1F653DE043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CB44BE-A5C9-2B43-AB12-37A6B61F5568}"/>
              </a:ext>
            </a:extLst>
          </p:cNvPr>
          <p:cNvSpPr txBox="1"/>
          <p:nvPr/>
        </p:nvSpPr>
        <p:spPr>
          <a:xfrm>
            <a:off x="2096086" y="1497257"/>
            <a:ext cx="39999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cs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7330523" y="141185"/>
            <a:ext cx="51380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The Darknet-53 network</a:t>
            </a:r>
          </a:p>
        </p:txBody>
      </p:sp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A95D755-04CA-40D3-80B7-05F62F4B6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9" y="1217241"/>
            <a:ext cx="10998199" cy="51159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1835ACC-D64D-3049-A53D-8A435E23DB99}"/>
              </a:ext>
            </a:extLst>
          </p:cNvPr>
          <p:cNvSpPr txBox="1"/>
          <p:nvPr/>
        </p:nvSpPr>
        <p:spPr>
          <a:xfrm>
            <a:off x="461637" y="126783"/>
            <a:ext cx="5774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99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1" descr="Une image contenant texte, tableau blanc, tenant&#10;&#10;Description générée automatiquement">
            <a:extLst>
              <a:ext uri="{FF2B5EF4-FFF2-40B4-BE49-F238E27FC236}">
                <a16:creationId xmlns:a16="http://schemas.microsoft.com/office/drawing/2014/main" id="{043219DA-0845-4DBE-9EB2-75E2759F6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936" y="2401838"/>
            <a:ext cx="2743200" cy="2054325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303A5078-DFA2-442B-8D14-9C06DEAB3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51" y="2602570"/>
            <a:ext cx="1659054" cy="1646664"/>
          </a:xfrm>
          <a:prstGeom prst="rect">
            <a:avLst/>
          </a:prstGeom>
        </p:spPr>
      </p:pic>
      <p:pic>
        <p:nvPicPr>
          <p:cNvPr id="26" name="Image 26">
            <a:extLst>
              <a:ext uri="{FF2B5EF4-FFF2-40B4-BE49-F238E27FC236}">
                <a16:creationId xmlns:a16="http://schemas.microsoft.com/office/drawing/2014/main" id="{C651AC1A-E86D-4A5A-A911-B809DB6BB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953" y="2837807"/>
            <a:ext cx="1169640" cy="1163444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E0E90617-9086-425D-887C-176B83E4C606}"/>
              </a:ext>
            </a:extLst>
          </p:cNvPr>
          <p:cNvSpPr txBox="1"/>
          <p:nvPr/>
        </p:nvSpPr>
        <p:spPr>
          <a:xfrm>
            <a:off x="637824" y="4367347"/>
            <a:ext cx="25186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Image: </a:t>
            </a:r>
            <a:endParaRPr lang="fr-FR">
              <a:cs typeface="Calibri"/>
            </a:endParaRPr>
          </a:p>
          <a:p>
            <a:pPr algn="ctr"/>
            <a:r>
              <a:rPr lang="fr-FR"/>
              <a:t>Image </a:t>
            </a:r>
            <a:r>
              <a:rPr lang="fr-FR" err="1"/>
              <a:t>from</a:t>
            </a:r>
            <a:r>
              <a:rPr lang="fr-FR"/>
              <a:t> microscope</a:t>
            </a:r>
            <a:endParaRPr lang="fr-FR">
              <a:cs typeface="Calibri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AB81EB8-FC6B-48A6-9D42-99E56A65B073}"/>
              </a:ext>
            </a:extLst>
          </p:cNvPr>
          <p:cNvSpPr txBox="1"/>
          <p:nvPr/>
        </p:nvSpPr>
        <p:spPr>
          <a:xfrm>
            <a:off x="3763202" y="4320586"/>
            <a:ext cx="29070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Object: </a:t>
            </a:r>
            <a:endParaRPr lang="fr-FR">
              <a:cs typeface="Calibri"/>
            </a:endParaRPr>
          </a:p>
          <a:p>
            <a:pPr algn="ctr"/>
            <a:r>
              <a:rPr lang="fr-FR" err="1"/>
              <a:t>Biological</a:t>
            </a:r>
            <a:r>
              <a:rPr lang="fr-FR"/>
              <a:t> </a:t>
            </a:r>
            <a:r>
              <a:rPr lang="fr-FR" err="1"/>
              <a:t>cells</a:t>
            </a:r>
            <a:r>
              <a:rPr lang="fr-FR"/>
              <a:t> (7 </a:t>
            </a:r>
            <a:r>
              <a:rPr lang="fr-FR" err="1"/>
              <a:t>categories</a:t>
            </a:r>
            <a:r>
              <a:rPr lang="fr-FR"/>
              <a:t>)</a:t>
            </a:r>
            <a:endParaRPr lang="fr-FR">
              <a:cs typeface="Calibri"/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61A8EEE-9A73-49BF-B362-721E9E1870C2}"/>
              </a:ext>
            </a:extLst>
          </p:cNvPr>
          <p:cNvSpPr txBox="1"/>
          <p:nvPr/>
        </p:nvSpPr>
        <p:spPr>
          <a:xfrm>
            <a:off x="7424518" y="4599366"/>
            <a:ext cx="2907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b="1"/>
              <a:t>Real image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387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0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17B84EE8-0001-40D3-A34B-F5EA8E14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algn="ctr"/>
            <a:endParaRPr lang="fr-FR">
              <a:cs typeface="Calibri"/>
            </a:endParaRPr>
          </a:p>
          <a:p>
            <a:pPr algn="ctr"/>
            <a:endParaRPr lang="fr-FR">
              <a:cs typeface="Calibri"/>
            </a:endParaRPr>
          </a:p>
        </p:txBody>
      </p:sp>
      <p:pic>
        <p:nvPicPr>
          <p:cNvPr id="16" name="Image 7">
            <a:extLst>
              <a:ext uri="{FF2B5EF4-FFF2-40B4-BE49-F238E27FC236}">
                <a16:creationId xmlns:a16="http://schemas.microsoft.com/office/drawing/2014/main" id="{E49E3D9F-1764-4B6A-AD20-AF140EBE7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9" y="2391896"/>
            <a:ext cx="3356517" cy="2600792"/>
          </a:xfrm>
          <a:prstGeom prst="rect">
            <a:avLst/>
          </a:prstGeom>
        </p:spPr>
      </p:pic>
      <p:pic>
        <p:nvPicPr>
          <p:cNvPr id="18" name="Image 1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E9E5FD-C124-48D2-9902-1242AAC0F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7" t="84113" r="13418" b="1000"/>
          <a:stretch/>
        </p:blipFill>
        <p:spPr>
          <a:xfrm>
            <a:off x="8881819" y="3423178"/>
            <a:ext cx="3161868" cy="725140"/>
          </a:xfrm>
          <a:prstGeom prst="rect">
            <a:avLst/>
          </a:prstGeom>
        </p:spPr>
      </p:pic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452FEB2F-A988-4088-8E72-7E6D38BD28E0}"/>
              </a:ext>
            </a:extLst>
          </p:cNvPr>
          <p:cNvSpPr/>
          <p:nvPr/>
        </p:nvSpPr>
        <p:spPr>
          <a:xfrm>
            <a:off x="3482256" y="3453460"/>
            <a:ext cx="978829" cy="483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DDFE861E-BB54-4E0B-9E02-829DA02A5E4D}"/>
              </a:ext>
            </a:extLst>
          </p:cNvPr>
          <p:cNvSpPr/>
          <p:nvPr/>
        </p:nvSpPr>
        <p:spPr>
          <a:xfrm>
            <a:off x="4529874" y="2699215"/>
            <a:ext cx="3401121" cy="21682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 i="1" err="1">
                <a:ea typeface="+mn-lt"/>
                <a:cs typeface="+mn-lt"/>
              </a:rPr>
              <a:t>Prepare_labels</a:t>
            </a:r>
            <a:endParaRPr lang="fr-FR" b="1" i="1">
              <a:ea typeface="+mn-lt"/>
              <a:cs typeface="+mn-lt"/>
            </a:endParaRPr>
          </a:p>
          <a:p>
            <a:pPr algn="ctr"/>
            <a:endParaRPr lang="fr-F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Adapt</a:t>
            </a:r>
            <a:r>
              <a:rPr lang="fr-FR">
                <a:ea typeface="+mn-lt"/>
                <a:cs typeface="+mn-lt"/>
              </a:rPr>
              <a:t> the structure of the training </a:t>
            </a:r>
            <a:r>
              <a:rPr lang="fr-FR" err="1">
                <a:ea typeface="+mn-lt"/>
                <a:cs typeface="+mn-lt"/>
              </a:rPr>
              <a:t>dataset</a:t>
            </a:r>
            <a:r>
              <a:rPr lang="fr-FR">
                <a:ea typeface="+mn-lt"/>
                <a:cs typeface="+mn-lt"/>
              </a:rPr>
              <a:t> to the YOLO format </a:t>
            </a:r>
            <a:endParaRPr lang="fr-FR"/>
          </a:p>
          <a:p>
            <a:pPr marL="285750" indent="-285750">
              <a:buFont typeface="Arial"/>
              <a:buChar char="•"/>
            </a:pPr>
            <a:r>
              <a:rPr lang="fr-FR" err="1">
                <a:ea typeface="+mn-lt"/>
                <a:cs typeface="+mn-lt"/>
              </a:rPr>
              <a:t>Diversify</a:t>
            </a:r>
            <a:r>
              <a:rPr lang="fr-FR">
                <a:ea typeface="+mn-lt"/>
                <a:cs typeface="+mn-lt"/>
              </a:rPr>
              <a:t> the </a:t>
            </a:r>
            <a:r>
              <a:rPr lang="fr-FR" err="1">
                <a:ea typeface="+mn-lt"/>
                <a:cs typeface="+mn-lt"/>
              </a:rPr>
              <a:t>dataset</a:t>
            </a:r>
            <a:endParaRPr lang="fr-FR" err="1">
              <a:cs typeface="Calibri" panose="020F0502020204030204"/>
            </a:endParaRPr>
          </a:p>
        </p:txBody>
      </p:sp>
      <p:sp>
        <p:nvSpPr>
          <p:cNvPr id="24" name="Est égal à 23">
            <a:extLst>
              <a:ext uri="{FF2B5EF4-FFF2-40B4-BE49-F238E27FC236}">
                <a16:creationId xmlns:a16="http://schemas.microsoft.com/office/drawing/2014/main" id="{130BD6D1-5C7C-47A8-886D-7B08746EEEBD}"/>
              </a:ext>
            </a:extLst>
          </p:cNvPr>
          <p:cNvSpPr/>
          <p:nvPr/>
        </p:nvSpPr>
        <p:spPr>
          <a:xfrm>
            <a:off x="7906215" y="3231995"/>
            <a:ext cx="916878" cy="916878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85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713994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B4358-C039-44E2-9C4E-4FB043E2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1" y="1111367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b="1">
                <a:cs typeface="Calibri"/>
              </a:rPr>
              <a:t>Neural Networks :</a:t>
            </a:r>
            <a:endParaRPr lang="fr-FR"/>
          </a:p>
          <a:p>
            <a:pPr marL="383540" lvl="1"/>
            <a:r>
              <a:rPr lang="fr-FR" err="1">
                <a:cs typeface="Calibri"/>
              </a:rPr>
              <a:t>Convolutionnal</a:t>
            </a:r>
            <a:endParaRPr lang="fr-FR">
              <a:cs typeface="Calibri"/>
            </a:endParaRPr>
          </a:p>
          <a:p>
            <a:pPr marL="383540" lvl="1"/>
            <a:r>
              <a:rPr lang="fr-FR">
                <a:cs typeface="Calibri"/>
              </a:rPr>
              <a:t>Use of </a:t>
            </a:r>
            <a:r>
              <a:rPr lang="fr-FR" err="1">
                <a:cs typeface="Calibri"/>
              </a:rPr>
              <a:t>residuals</a:t>
            </a:r>
            <a:r>
              <a:rPr lang="fr-FR">
                <a:cs typeface="Calibri"/>
              </a:rPr>
              <a:t> connections</a:t>
            </a:r>
          </a:p>
          <a:p>
            <a:pPr marL="200660" lvl="1" indent="0">
              <a:buNone/>
            </a:pPr>
            <a:endParaRPr lang="fr-FR">
              <a:cs typeface="Calibri"/>
            </a:endParaRPr>
          </a:p>
          <a:p>
            <a:pPr marL="200660" lvl="1" indent="0">
              <a:buNone/>
            </a:pP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15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B4358-C039-44E2-9C4E-4FB043E2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1" y="1111367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b="1">
                <a:cs typeface="Calibri"/>
              </a:rPr>
              <a:t>Neural Networks :</a:t>
            </a:r>
          </a:p>
          <a:p>
            <a:pPr marL="383540" lvl="1"/>
            <a:r>
              <a:rPr lang="fr-FR" err="1">
                <a:cs typeface="Calibri"/>
              </a:rPr>
              <a:t>Convolutionnal</a:t>
            </a:r>
            <a:endParaRPr lang="fr-FR">
              <a:cs typeface="Calibri"/>
            </a:endParaRPr>
          </a:p>
          <a:p>
            <a:pPr marL="383540" lvl="1"/>
            <a:r>
              <a:rPr lang="fr-FR">
                <a:cs typeface="Calibri"/>
              </a:rPr>
              <a:t>Use of </a:t>
            </a:r>
            <a:r>
              <a:rPr lang="fr-FR" err="1">
                <a:cs typeface="Calibri"/>
              </a:rPr>
              <a:t>residuals</a:t>
            </a:r>
            <a:r>
              <a:rPr lang="fr-FR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>
              <a:cs typeface="Calibri"/>
            </a:endParaRPr>
          </a:p>
          <a:p>
            <a:pPr marL="200660" lvl="1" indent="0">
              <a:buNone/>
            </a:pPr>
            <a:r>
              <a:rPr lang="fr-FR" b="1">
                <a:cs typeface="Calibri"/>
              </a:rPr>
              <a:t>How YOLO </a:t>
            </a:r>
            <a:r>
              <a:rPr lang="fr-FR" b="1" err="1">
                <a:cs typeface="Calibri"/>
              </a:rPr>
              <a:t>Learn</a:t>
            </a:r>
            <a:r>
              <a:rPr lang="fr-FR" b="1">
                <a:cs typeface="Calibri"/>
              </a:rPr>
              <a:t> ?</a:t>
            </a:r>
          </a:p>
          <a:p>
            <a:pPr marL="200660" lvl="1" indent="0">
              <a:buNone/>
            </a:pPr>
            <a:endParaRPr lang="fr-FR">
              <a:cs typeface="Calibri"/>
            </a:endParaRPr>
          </a:p>
          <a:p>
            <a:pPr marL="200660" lvl="1" indent="0">
              <a:buNone/>
            </a:pP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41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713994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B4358-C039-44E2-9C4E-4FB043E2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41" y="1111367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b="1" dirty="0">
                <a:cs typeface="Calibri"/>
              </a:rPr>
              <a:t>Neural Networks :</a:t>
            </a:r>
            <a:endParaRPr lang="fr-FR" dirty="0"/>
          </a:p>
          <a:p>
            <a:pPr marL="383540" lvl="1"/>
            <a:r>
              <a:rPr lang="fr-FR" dirty="0" err="1">
                <a:cs typeface="Calibri"/>
              </a:rPr>
              <a:t>Convolutionnal</a:t>
            </a:r>
            <a:endParaRPr lang="fr-FR" dirty="0">
              <a:cs typeface="Calibri"/>
            </a:endParaRPr>
          </a:p>
          <a:p>
            <a:pPr marL="383540" lvl="1"/>
            <a:r>
              <a:rPr lang="fr-FR" dirty="0">
                <a:cs typeface="Calibri"/>
              </a:rPr>
              <a:t>Use of </a:t>
            </a:r>
            <a:r>
              <a:rPr lang="fr-FR" dirty="0" err="1">
                <a:cs typeface="Calibri"/>
              </a:rPr>
              <a:t>residuals</a:t>
            </a:r>
            <a:r>
              <a:rPr lang="fr-FR" dirty="0">
                <a:cs typeface="Calibri"/>
              </a:rPr>
              <a:t> connections</a:t>
            </a:r>
          </a:p>
          <a:p>
            <a:pPr marL="200660" lvl="1" indent="0">
              <a:buNone/>
            </a:pPr>
            <a:endParaRPr lang="fr-FR" dirty="0">
              <a:cs typeface="Calibri"/>
            </a:endParaRPr>
          </a:p>
          <a:p>
            <a:pPr marL="200660" lvl="1" indent="0">
              <a:buNone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689820-C1FB-6A43-8439-193C1B51C894}"/>
              </a:ext>
            </a:extLst>
          </p:cNvPr>
          <p:cNvSpPr/>
          <p:nvPr/>
        </p:nvSpPr>
        <p:spPr>
          <a:xfrm>
            <a:off x="94841" y="2661557"/>
            <a:ext cx="2272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0660" lvl="1" indent="0">
              <a:buNone/>
            </a:pPr>
            <a:r>
              <a:rPr lang="fr-FR" b="1" dirty="0">
                <a:ea typeface="+mn-lt"/>
                <a:cs typeface="+mn-lt"/>
              </a:rPr>
              <a:t>How YOLO </a:t>
            </a:r>
            <a:r>
              <a:rPr lang="fr-FR" b="1" dirty="0" err="1">
                <a:ea typeface="+mn-lt"/>
                <a:cs typeface="+mn-lt"/>
              </a:rPr>
              <a:t>Learn</a:t>
            </a:r>
            <a:r>
              <a:rPr lang="fr-FR" b="1" dirty="0">
                <a:ea typeface="+mn-lt"/>
                <a:cs typeface="+mn-lt"/>
              </a:rPr>
              <a:t> ?</a:t>
            </a:r>
            <a:endParaRPr lang="fr-FR" dirty="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92FDA0-CAAF-1045-BC35-E120D64B0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66" y="2839841"/>
            <a:ext cx="4463234" cy="3347426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C92914F1-36F1-4441-9441-54B2A30D9709}"/>
              </a:ext>
            </a:extLst>
          </p:cNvPr>
          <p:cNvSpPr/>
          <p:nvPr/>
        </p:nvSpPr>
        <p:spPr>
          <a:xfrm>
            <a:off x="3051132" y="2839841"/>
            <a:ext cx="832758" cy="7687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B5A66C3-2884-B349-8B5E-06D39FE63B81}"/>
              </a:ext>
            </a:extLst>
          </p:cNvPr>
          <p:cNvSpPr/>
          <p:nvPr/>
        </p:nvSpPr>
        <p:spPr>
          <a:xfrm>
            <a:off x="3579088" y="3465772"/>
            <a:ext cx="832758" cy="7687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D4B20775-ED23-AF41-878B-1F631EE5FAB9}"/>
              </a:ext>
            </a:extLst>
          </p:cNvPr>
          <p:cNvSpPr/>
          <p:nvPr/>
        </p:nvSpPr>
        <p:spPr>
          <a:xfrm>
            <a:off x="4210461" y="4064486"/>
            <a:ext cx="832758" cy="7687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F50EF55-A772-DC4D-9A7F-B42E40BAD8E8}"/>
              </a:ext>
            </a:extLst>
          </p:cNvPr>
          <p:cNvSpPr/>
          <p:nvPr/>
        </p:nvSpPr>
        <p:spPr>
          <a:xfrm>
            <a:off x="4348240" y="4665311"/>
            <a:ext cx="832758" cy="76877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4354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EBF98F-9B76-473D-BD65-C05AD879BA2C}"/>
              </a:ext>
            </a:extLst>
          </p:cNvPr>
          <p:cNvSpPr txBox="1"/>
          <p:nvPr/>
        </p:nvSpPr>
        <p:spPr>
          <a:xfrm>
            <a:off x="1961103" y="3392994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A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7C2BE-1640-4B3B-B8D0-9B4A50B3358A}"/>
              </a:ext>
            </a:extLst>
          </p:cNvPr>
          <p:cNvSpPr txBox="1"/>
          <p:nvPr/>
        </p:nvSpPr>
        <p:spPr>
          <a:xfrm>
            <a:off x="2304421" y="3920532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B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FDB8DD-01FD-46C1-87EE-4E97EC48FA1B}"/>
              </a:ext>
            </a:extLst>
          </p:cNvPr>
          <p:cNvSpPr txBox="1"/>
          <p:nvPr/>
        </p:nvSpPr>
        <p:spPr>
          <a:xfrm>
            <a:off x="3192026" y="4431323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C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1A48E9-FDA3-4F38-8021-27AA7C41B5AF}"/>
              </a:ext>
            </a:extLst>
          </p:cNvPr>
          <p:cNvSpPr txBox="1"/>
          <p:nvPr/>
        </p:nvSpPr>
        <p:spPr>
          <a:xfrm>
            <a:off x="3049673" y="4950488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D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62D9C5-7022-41CA-9E40-FE9B5A256A4D}"/>
              </a:ext>
            </a:extLst>
          </p:cNvPr>
          <p:cNvSpPr txBox="1"/>
          <p:nvPr/>
        </p:nvSpPr>
        <p:spPr>
          <a:xfrm>
            <a:off x="3836795" y="5519895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E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ADF5A44F-57B5-41D7-813B-FC4452AAFE26}"/>
              </a:ext>
            </a:extLst>
          </p:cNvPr>
          <p:cNvSpPr txBox="1">
            <a:spLocks/>
          </p:cNvSpPr>
          <p:nvPr/>
        </p:nvSpPr>
        <p:spPr>
          <a:xfrm>
            <a:off x="94841" y="1111367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>
                <a:cs typeface="Calibri"/>
              </a:rPr>
              <a:t>Neural Networks :</a:t>
            </a:r>
          </a:p>
          <a:p>
            <a:pPr marL="383540" lvl="1"/>
            <a:r>
              <a:rPr lang="fr-FR" err="1">
                <a:cs typeface="Calibri"/>
              </a:rPr>
              <a:t>Convolutionnal</a:t>
            </a:r>
            <a:endParaRPr lang="fr-FR">
              <a:cs typeface="Calibri"/>
            </a:endParaRPr>
          </a:p>
          <a:p>
            <a:pPr marL="383540" lvl="1"/>
            <a:r>
              <a:rPr lang="fr-FR">
                <a:cs typeface="Calibri"/>
              </a:rPr>
              <a:t>Use of </a:t>
            </a:r>
            <a:r>
              <a:rPr lang="fr-FR" err="1">
                <a:cs typeface="Calibri"/>
              </a:rPr>
              <a:t>residuals</a:t>
            </a:r>
            <a:r>
              <a:rPr lang="fr-FR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r>
              <a:rPr lang="fr-FR" b="1">
                <a:cs typeface="Calibri"/>
              </a:rPr>
              <a:t>How YOLO </a:t>
            </a:r>
            <a:r>
              <a:rPr lang="fr-FR" b="1" err="1">
                <a:cs typeface="Calibri"/>
              </a:rPr>
              <a:t>Learn</a:t>
            </a:r>
            <a:r>
              <a:rPr lang="fr-FR" b="1">
                <a:cs typeface="Calibri"/>
              </a:rPr>
              <a:t> ?</a:t>
            </a:r>
          </a:p>
          <a:p>
            <a:pPr marL="200660" lvl="1" indent="0">
              <a:buFont typeface="Calibri" pitchFamily="34" charset="0"/>
              <a:buNone/>
            </a:pPr>
            <a:endParaRPr lang="fr-FR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  <a:p>
            <a:endParaRPr lang="fr-FR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495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4EB96C5-94C2-481D-A6D3-4246C0770D4E}"/>
              </a:ext>
            </a:extLst>
          </p:cNvPr>
          <p:cNvSpPr/>
          <p:nvPr/>
        </p:nvSpPr>
        <p:spPr>
          <a:xfrm>
            <a:off x="1638592" y="3215328"/>
            <a:ext cx="4590420" cy="13034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EBF98F-9B76-473D-BD65-C05AD879BA2C}"/>
              </a:ext>
            </a:extLst>
          </p:cNvPr>
          <p:cNvSpPr txBox="1"/>
          <p:nvPr/>
        </p:nvSpPr>
        <p:spPr>
          <a:xfrm>
            <a:off x="1961103" y="3392994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A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7C2BE-1640-4B3B-B8D0-9B4A50B3358A}"/>
              </a:ext>
            </a:extLst>
          </p:cNvPr>
          <p:cNvSpPr txBox="1"/>
          <p:nvPr/>
        </p:nvSpPr>
        <p:spPr>
          <a:xfrm>
            <a:off x="2304421" y="3920532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B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FDB8DD-01FD-46C1-87EE-4E97EC48FA1B}"/>
              </a:ext>
            </a:extLst>
          </p:cNvPr>
          <p:cNvSpPr txBox="1"/>
          <p:nvPr/>
        </p:nvSpPr>
        <p:spPr>
          <a:xfrm>
            <a:off x="3192026" y="4431323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C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1A48E9-FDA3-4F38-8021-27AA7C41B5AF}"/>
              </a:ext>
            </a:extLst>
          </p:cNvPr>
          <p:cNvSpPr txBox="1"/>
          <p:nvPr/>
        </p:nvSpPr>
        <p:spPr>
          <a:xfrm>
            <a:off x="3049673" y="4950488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D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62D9C5-7022-41CA-9E40-FE9B5A256A4D}"/>
              </a:ext>
            </a:extLst>
          </p:cNvPr>
          <p:cNvSpPr txBox="1"/>
          <p:nvPr/>
        </p:nvSpPr>
        <p:spPr>
          <a:xfrm>
            <a:off x="3836795" y="5519895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E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2AA1F14-97F1-44AA-B838-7E9105C327AC}"/>
              </a:ext>
            </a:extLst>
          </p:cNvPr>
          <p:cNvSpPr txBox="1">
            <a:spLocks/>
          </p:cNvSpPr>
          <p:nvPr/>
        </p:nvSpPr>
        <p:spPr>
          <a:xfrm>
            <a:off x="94841" y="1111367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cs typeface="Calibri"/>
              </a:rPr>
              <a:t>Neural Networks :</a:t>
            </a:r>
          </a:p>
          <a:p>
            <a:pPr marL="383540" lvl="1"/>
            <a:r>
              <a:rPr lang="fr-FR" dirty="0" err="1">
                <a:cs typeface="Calibri"/>
              </a:rPr>
              <a:t>Convolutionnal</a:t>
            </a:r>
            <a:endParaRPr lang="fr-FR" dirty="0">
              <a:cs typeface="Calibri"/>
            </a:endParaRPr>
          </a:p>
          <a:p>
            <a:pPr marL="383540" lvl="1"/>
            <a:r>
              <a:rPr lang="fr-FR" dirty="0">
                <a:cs typeface="Calibri"/>
              </a:rPr>
              <a:t>Use of </a:t>
            </a:r>
            <a:r>
              <a:rPr lang="fr-FR" dirty="0" err="1">
                <a:cs typeface="Calibri"/>
              </a:rPr>
              <a:t>residuals</a:t>
            </a:r>
            <a:r>
              <a:rPr lang="fr-FR" dirty="0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r>
              <a:rPr lang="fr-FR" b="1" dirty="0">
                <a:cs typeface="Calibri"/>
              </a:rPr>
              <a:t>How YOLO </a:t>
            </a:r>
            <a:r>
              <a:rPr lang="fr-FR" b="1" dirty="0" err="1">
                <a:cs typeface="Calibri"/>
              </a:rPr>
              <a:t>Learn</a:t>
            </a:r>
            <a:r>
              <a:rPr lang="fr-FR" b="1" dirty="0">
                <a:cs typeface="Calibri"/>
              </a:rPr>
              <a:t> ?</a:t>
            </a: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72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4EB96C5-94C2-481D-A6D3-4246C0770D4E}"/>
              </a:ext>
            </a:extLst>
          </p:cNvPr>
          <p:cNvSpPr/>
          <p:nvPr/>
        </p:nvSpPr>
        <p:spPr>
          <a:xfrm>
            <a:off x="3201069" y="4379822"/>
            <a:ext cx="2460576" cy="528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EBF98F-9B76-473D-BD65-C05AD879BA2C}"/>
              </a:ext>
            </a:extLst>
          </p:cNvPr>
          <p:cNvSpPr txBox="1"/>
          <p:nvPr/>
        </p:nvSpPr>
        <p:spPr>
          <a:xfrm>
            <a:off x="1961103" y="3392994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A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7C2BE-1640-4B3B-B8D0-9B4A50B3358A}"/>
              </a:ext>
            </a:extLst>
          </p:cNvPr>
          <p:cNvSpPr txBox="1"/>
          <p:nvPr/>
        </p:nvSpPr>
        <p:spPr>
          <a:xfrm>
            <a:off x="2304421" y="3920532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B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FDB8DD-01FD-46C1-87EE-4E97EC48FA1B}"/>
              </a:ext>
            </a:extLst>
          </p:cNvPr>
          <p:cNvSpPr txBox="1"/>
          <p:nvPr/>
        </p:nvSpPr>
        <p:spPr>
          <a:xfrm>
            <a:off x="3192026" y="4431323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C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1A48E9-FDA3-4F38-8021-27AA7C41B5AF}"/>
              </a:ext>
            </a:extLst>
          </p:cNvPr>
          <p:cNvSpPr txBox="1"/>
          <p:nvPr/>
        </p:nvSpPr>
        <p:spPr>
          <a:xfrm>
            <a:off x="3049673" y="4950488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D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62D9C5-7022-41CA-9E40-FE9B5A256A4D}"/>
              </a:ext>
            </a:extLst>
          </p:cNvPr>
          <p:cNvSpPr txBox="1"/>
          <p:nvPr/>
        </p:nvSpPr>
        <p:spPr>
          <a:xfrm>
            <a:off x="3836795" y="5519895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E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2AA1F14-97F1-44AA-B838-7E9105C327AC}"/>
              </a:ext>
            </a:extLst>
          </p:cNvPr>
          <p:cNvSpPr txBox="1">
            <a:spLocks/>
          </p:cNvSpPr>
          <p:nvPr/>
        </p:nvSpPr>
        <p:spPr>
          <a:xfrm>
            <a:off x="94841" y="1111367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cs typeface="Calibri"/>
              </a:rPr>
              <a:t>Neural Networks :</a:t>
            </a:r>
          </a:p>
          <a:p>
            <a:pPr marL="383540" lvl="1"/>
            <a:r>
              <a:rPr lang="fr-FR" dirty="0" err="1">
                <a:cs typeface="Calibri"/>
              </a:rPr>
              <a:t>Convolutionnal</a:t>
            </a:r>
            <a:endParaRPr lang="fr-FR" dirty="0">
              <a:cs typeface="Calibri"/>
            </a:endParaRPr>
          </a:p>
          <a:p>
            <a:pPr marL="383540" lvl="1"/>
            <a:r>
              <a:rPr lang="fr-FR" dirty="0">
                <a:cs typeface="Calibri"/>
              </a:rPr>
              <a:t>Use of </a:t>
            </a:r>
            <a:r>
              <a:rPr lang="fr-FR" dirty="0" err="1">
                <a:cs typeface="Calibri"/>
              </a:rPr>
              <a:t>residuals</a:t>
            </a:r>
            <a:r>
              <a:rPr lang="fr-FR" dirty="0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r>
              <a:rPr lang="fr-FR" b="1" dirty="0">
                <a:cs typeface="Calibri"/>
              </a:rPr>
              <a:t>How YOLO </a:t>
            </a:r>
            <a:r>
              <a:rPr lang="fr-FR" b="1" dirty="0" err="1">
                <a:cs typeface="Calibri"/>
              </a:rPr>
              <a:t>Learn</a:t>
            </a:r>
            <a:r>
              <a:rPr lang="fr-FR" b="1" dirty="0">
                <a:cs typeface="Calibri"/>
              </a:rPr>
              <a:t> ?</a:t>
            </a: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999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4EB96C5-94C2-481D-A6D3-4246C0770D4E}"/>
              </a:ext>
            </a:extLst>
          </p:cNvPr>
          <p:cNvSpPr/>
          <p:nvPr/>
        </p:nvSpPr>
        <p:spPr>
          <a:xfrm>
            <a:off x="3893753" y="5440230"/>
            <a:ext cx="2460576" cy="528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EBF98F-9B76-473D-BD65-C05AD879BA2C}"/>
              </a:ext>
            </a:extLst>
          </p:cNvPr>
          <p:cNvSpPr txBox="1"/>
          <p:nvPr/>
        </p:nvSpPr>
        <p:spPr>
          <a:xfrm>
            <a:off x="1961103" y="3392994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A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7C2BE-1640-4B3B-B8D0-9B4A50B3358A}"/>
              </a:ext>
            </a:extLst>
          </p:cNvPr>
          <p:cNvSpPr txBox="1"/>
          <p:nvPr/>
        </p:nvSpPr>
        <p:spPr>
          <a:xfrm>
            <a:off x="2304421" y="3920532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B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FDB8DD-01FD-46C1-87EE-4E97EC48FA1B}"/>
              </a:ext>
            </a:extLst>
          </p:cNvPr>
          <p:cNvSpPr txBox="1"/>
          <p:nvPr/>
        </p:nvSpPr>
        <p:spPr>
          <a:xfrm>
            <a:off x="3192026" y="4431323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C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1A48E9-FDA3-4F38-8021-27AA7C41B5AF}"/>
              </a:ext>
            </a:extLst>
          </p:cNvPr>
          <p:cNvSpPr txBox="1"/>
          <p:nvPr/>
        </p:nvSpPr>
        <p:spPr>
          <a:xfrm>
            <a:off x="3049673" y="4950488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D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62D9C5-7022-41CA-9E40-FE9B5A256A4D}"/>
              </a:ext>
            </a:extLst>
          </p:cNvPr>
          <p:cNvSpPr txBox="1"/>
          <p:nvPr/>
        </p:nvSpPr>
        <p:spPr>
          <a:xfrm>
            <a:off x="3836795" y="5519895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E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2AA1F14-97F1-44AA-B838-7E9105C327AC}"/>
              </a:ext>
            </a:extLst>
          </p:cNvPr>
          <p:cNvSpPr txBox="1">
            <a:spLocks/>
          </p:cNvSpPr>
          <p:nvPr/>
        </p:nvSpPr>
        <p:spPr>
          <a:xfrm>
            <a:off x="94841" y="1111367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cs typeface="Calibri"/>
              </a:rPr>
              <a:t>Neural Networks :</a:t>
            </a:r>
          </a:p>
          <a:p>
            <a:pPr marL="383540" lvl="1"/>
            <a:r>
              <a:rPr lang="fr-FR" dirty="0" err="1">
                <a:cs typeface="Calibri"/>
              </a:rPr>
              <a:t>Convolutionnal</a:t>
            </a:r>
            <a:endParaRPr lang="fr-FR" dirty="0">
              <a:cs typeface="Calibri"/>
            </a:endParaRPr>
          </a:p>
          <a:p>
            <a:pPr marL="383540" lvl="1"/>
            <a:r>
              <a:rPr lang="fr-FR" dirty="0">
                <a:cs typeface="Calibri"/>
              </a:rPr>
              <a:t>Use of </a:t>
            </a:r>
            <a:r>
              <a:rPr lang="fr-FR" dirty="0" err="1">
                <a:cs typeface="Calibri"/>
              </a:rPr>
              <a:t>residuals</a:t>
            </a:r>
            <a:r>
              <a:rPr lang="fr-FR" dirty="0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r>
              <a:rPr lang="fr-FR" b="1" dirty="0">
                <a:cs typeface="Calibri"/>
              </a:rPr>
              <a:t>How YOLO </a:t>
            </a:r>
            <a:r>
              <a:rPr lang="fr-FR" b="1" dirty="0" err="1">
                <a:cs typeface="Calibri"/>
              </a:rPr>
              <a:t>Learn</a:t>
            </a:r>
            <a:r>
              <a:rPr lang="fr-FR" b="1" dirty="0">
                <a:cs typeface="Calibri"/>
              </a:rPr>
              <a:t> ?</a:t>
            </a: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5041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198669"/>
            <a:ext cx="2984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Outline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3763D3-317E-354C-B089-A2399B1F29A9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16FA55-AAE6-BE4C-9FDE-020AEA8FF9E4}"/>
              </a:ext>
            </a:extLst>
          </p:cNvPr>
          <p:cNvSpPr txBox="1"/>
          <p:nvPr/>
        </p:nvSpPr>
        <p:spPr>
          <a:xfrm>
            <a:off x="2732386" y="1852090"/>
            <a:ext cx="2900971" cy="350865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2800" b="1" dirty="0"/>
              <a:t>1. </a:t>
            </a:r>
            <a:r>
              <a:rPr lang="fr-FR" sz="2800" b="1" dirty="0" err="1"/>
              <a:t>Yolo</a:t>
            </a:r>
            <a:r>
              <a:rPr lang="fr-FR" sz="2800" b="1" dirty="0"/>
              <a:t> </a:t>
            </a:r>
            <a:r>
              <a:rPr lang="fr-FR" sz="2800" b="1" dirty="0" err="1"/>
              <a:t>algorithm</a:t>
            </a:r>
            <a:endParaRPr lang="fr-FR" sz="28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endParaRPr lang="fr-FR" sz="2000" b="1" dirty="0"/>
          </a:p>
          <a:p>
            <a:r>
              <a:rPr lang="fr-FR" sz="2800" b="1" dirty="0"/>
              <a:t>2. </a:t>
            </a:r>
            <a:r>
              <a:rPr lang="fr-FR" sz="2800" b="1" dirty="0" err="1"/>
              <a:t>Yolo</a:t>
            </a:r>
            <a:r>
              <a:rPr lang="fr-FR" sz="2800" b="1" dirty="0"/>
              <a:t> in Practice</a:t>
            </a:r>
            <a:endParaRPr lang="fr-FR" sz="2800" b="1" dirty="0">
              <a:cs typeface="Calibri"/>
            </a:endParaRPr>
          </a:p>
          <a:p>
            <a:endParaRPr lang="fr-FR" sz="2800" dirty="0"/>
          </a:p>
          <a:p>
            <a:endParaRPr lang="fr-FR" dirty="0"/>
          </a:p>
        </p:txBody>
      </p:sp>
      <p:pic>
        <p:nvPicPr>
          <p:cNvPr id="6" name="Image 25">
            <a:extLst>
              <a:ext uri="{FF2B5EF4-FFF2-40B4-BE49-F238E27FC236}">
                <a16:creationId xmlns:a16="http://schemas.microsoft.com/office/drawing/2014/main" id="{F974A215-6E16-E74E-B8B2-AD8DF5EB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47" y="3755575"/>
            <a:ext cx="1266760" cy="1257300"/>
          </a:xfrm>
          <a:prstGeom prst="rect">
            <a:avLst/>
          </a:prstGeom>
          <a:effectLst>
            <a:glow rad="114300">
              <a:srgbClr val="0070C0">
                <a:alpha val="40000"/>
              </a:srgbClr>
            </a:glow>
          </a:effectLst>
        </p:spPr>
      </p:pic>
      <p:pic>
        <p:nvPicPr>
          <p:cNvPr id="7" name="Picture 2" descr="Neural Network Icon 3339038">
            <a:extLst>
              <a:ext uri="{FF2B5EF4-FFF2-40B4-BE49-F238E27FC236}">
                <a16:creationId xmlns:a16="http://schemas.microsoft.com/office/drawing/2014/main" id="{FFC199B6-31BF-4855-9F3C-A34323BE2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03" y="1503704"/>
            <a:ext cx="1384322" cy="1384322"/>
          </a:xfrm>
          <a:prstGeom prst="rect">
            <a:avLst/>
          </a:prstGeom>
          <a:noFill/>
          <a:effectLst>
            <a:glow rad="127000">
              <a:schemeClr val="accent5">
                <a:lumMod val="60000"/>
                <a:lumOff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 descr="Une image contenant carte&#10;&#10;Description générée automatiquement">
            <a:extLst>
              <a:ext uri="{FF2B5EF4-FFF2-40B4-BE49-F238E27FC236}">
                <a16:creationId xmlns:a16="http://schemas.microsoft.com/office/drawing/2014/main" id="{A441FD17-45BC-4EAB-B039-25BD7C96B3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600" y="1976004"/>
            <a:ext cx="2790475" cy="275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769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E0F01A88-13DF-4087-957B-5A0D78D3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582" y="3236241"/>
            <a:ext cx="4013199" cy="287164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94EB96C5-94C2-481D-A6D3-4246C0770D4E}"/>
              </a:ext>
            </a:extLst>
          </p:cNvPr>
          <p:cNvSpPr/>
          <p:nvPr/>
        </p:nvSpPr>
        <p:spPr>
          <a:xfrm>
            <a:off x="3248965" y="4870396"/>
            <a:ext cx="2460576" cy="5286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EBF98F-9B76-473D-BD65-C05AD879BA2C}"/>
              </a:ext>
            </a:extLst>
          </p:cNvPr>
          <p:cNvSpPr txBox="1"/>
          <p:nvPr/>
        </p:nvSpPr>
        <p:spPr>
          <a:xfrm>
            <a:off x="1961103" y="3392994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A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197C2BE-1640-4B3B-B8D0-9B4A50B3358A}"/>
              </a:ext>
            </a:extLst>
          </p:cNvPr>
          <p:cNvSpPr txBox="1"/>
          <p:nvPr/>
        </p:nvSpPr>
        <p:spPr>
          <a:xfrm>
            <a:off x="2304421" y="3920532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>
                <a:solidFill>
                  <a:srgbClr val="FF0000"/>
                </a:solidFill>
              </a:rPr>
              <a:t>B</a:t>
            </a:r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DFDB8DD-01FD-46C1-87EE-4E97EC48FA1B}"/>
              </a:ext>
            </a:extLst>
          </p:cNvPr>
          <p:cNvSpPr txBox="1"/>
          <p:nvPr/>
        </p:nvSpPr>
        <p:spPr>
          <a:xfrm>
            <a:off x="3192026" y="4431323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C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C1A48E9-FDA3-4F38-8021-27AA7C41B5AF}"/>
              </a:ext>
            </a:extLst>
          </p:cNvPr>
          <p:cNvSpPr txBox="1"/>
          <p:nvPr/>
        </p:nvSpPr>
        <p:spPr>
          <a:xfrm>
            <a:off x="3049673" y="4950488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D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B62D9C5-7022-41CA-9E40-FE9B5A256A4D}"/>
              </a:ext>
            </a:extLst>
          </p:cNvPr>
          <p:cNvSpPr txBox="1"/>
          <p:nvPr/>
        </p:nvSpPr>
        <p:spPr>
          <a:xfrm>
            <a:off x="3836795" y="5519895"/>
            <a:ext cx="3985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solidFill>
                  <a:srgbClr val="FF0000"/>
                </a:solidFill>
              </a:rPr>
              <a:t>E</a:t>
            </a:r>
            <a:endParaRPr lang="fr-FR" dirty="0">
              <a:solidFill>
                <a:srgbClr val="FF0000"/>
              </a:solidFill>
              <a:cs typeface="Calibri"/>
            </a:endParaRPr>
          </a:p>
        </p:txBody>
      </p:sp>
      <p:sp>
        <p:nvSpPr>
          <p:cNvPr id="19" name="Espace réservé du contenu 2">
            <a:extLst>
              <a:ext uri="{FF2B5EF4-FFF2-40B4-BE49-F238E27FC236}">
                <a16:creationId xmlns:a16="http://schemas.microsoft.com/office/drawing/2014/main" id="{22AA1F14-97F1-44AA-B838-7E9105C327AC}"/>
              </a:ext>
            </a:extLst>
          </p:cNvPr>
          <p:cNvSpPr txBox="1">
            <a:spLocks/>
          </p:cNvSpPr>
          <p:nvPr/>
        </p:nvSpPr>
        <p:spPr>
          <a:xfrm>
            <a:off x="94841" y="1111367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3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3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>
                <a:cs typeface="Calibri"/>
              </a:rPr>
              <a:t>Neural Networks :</a:t>
            </a:r>
          </a:p>
          <a:p>
            <a:pPr marL="383540" lvl="1"/>
            <a:r>
              <a:rPr lang="fr-FR" dirty="0" err="1">
                <a:cs typeface="Calibri"/>
              </a:rPr>
              <a:t>Convolutionnal</a:t>
            </a:r>
            <a:endParaRPr lang="fr-FR" dirty="0">
              <a:cs typeface="Calibri"/>
            </a:endParaRPr>
          </a:p>
          <a:p>
            <a:pPr marL="383540" lvl="1"/>
            <a:r>
              <a:rPr lang="fr-FR" dirty="0">
                <a:cs typeface="Calibri"/>
              </a:rPr>
              <a:t>Use of </a:t>
            </a:r>
            <a:r>
              <a:rPr lang="fr-FR" dirty="0" err="1">
                <a:cs typeface="Calibri"/>
              </a:rPr>
              <a:t>residuals</a:t>
            </a:r>
            <a:r>
              <a:rPr lang="fr-FR" dirty="0">
                <a:cs typeface="Calibri"/>
              </a:rPr>
              <a:t> connections</a:t>
            </a:r>
          </a:p>
          <a:p>
            <a:pPr>
              <a:buFont typeface="Calibri"/>
              <a:buChar char=" "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r>
              <a:rPr lang="fr-FR" b="1" dirty="0">
                <a:cs typeface="Calibri"/>
              </a:rPr>
              <a:t>How YOLO </a:t>
            </a:r>
            <a:r>
              <a:rPr lang="fr-FR" b="1" dirty="0" err="1">
                <a:cs typeface="Calibri"/>
              </a:rPr>
              <a:t>Learn</a:t>
            </a:r>
            <a:r>
              <a:rPr lang="fr-FR" b="1" dirty="0">
                <a:cs typeface="Calibri"/>
              </a:rPr>
              <a:t> ?</a:t>
            </a: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pPr marL="200660" lvl="1" indent="0">
              <a:buFont typeface="Calibri" pitchFamily="34" charset="0"/>
              <a:buNone/>
            </a:pPr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3423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0DF2F1-8A44-CF47-9117-CE4FF02302C9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-5035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8" y="198669"/>
            <a:ext cx="45520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2- In practice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255CBB-577F-0F47-B616-98A32054BD01}"/>
              </a:ext>
            </a:extLst>
          </p:cNvPr>
          <p:cNvSpPr/>
          <p:nvPr/>
        </p:nvSpPr>
        <p:spPr>
          <a:xfrm>
            <a:off x="127382" y="10273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B4358-C039-44E2-9C4E-4FB043E28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90" y="1211428"/>
            <a:ext cx="10058400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fr-FR" b="1" dirty="0" err="1">
                <a:cs typeface="Calibri"/>
              </a:rPr>
              <a:t>What</a:t>
            </a:r>
            <a:r>
              <a:rPr lang="fr-FR" b="1" dirty="0">
                <a:cs typeface="Calibri"/>
              </a:rPr>
              <a:t> </a:t>
            </a:r>
            <a:r>
              <a:rPr lang="fr-FR" b="1" dirty="0" err="1">
                <a:cs typeface="Calibri"/>
              </a:rPr>
              <a:t>results</a:t>
            </a:r>
            <a:r>
              <a:rPr lang="fr-FR" b="1" dirty="0">
                <a:cs typeface="Calibri"/>
              </a:rPr>
              <a:t> ?</a:t>
            </a:r>
          </a:p>
        </p:txBody>
      </p:sp>
      <p:pic>
        <p:nvPicPr>
          <p:cNvPr id="9" name="Image 11" descr="Une image contenant texte, tableau blanc, tenant&#10;&#10;Description générée automatiquement">
            <a:extLst>
              <a:ext uri="{FF2B5EF4-FFF2-40B4-BE49-F238E27FC236}">
                <a16:creationId xmlns:a16="http://schemas.microsoft.com/office/drawing/2014/main" id="{784DA8B2-68F9-4212-9270-CDDB43C1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82" y="1825691"/>
            <a:ext cx="1733396" cy="1298521"/>
          </a:xfrm>
          <a:prstGeom prst="rect">
            <a:avLst/>
          </a:prstGeom>
        </p:spPr>
      </p:pic>
      <p:pic>
        <p:nvPicPr>
          <p:cNvPr id="11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FDEAA811-4B3A-417C-85A8-73F0CF377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0300" y="1826796"/>
            <a:ext cx="1677641" cy="1293106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09B88533-A6EA-43C5-884C-92F914E56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328" y="4275965"/>
            <a:ext cx="1702777" cy="1283359"/>
          </a:xfrm>
          <a:prstGeom prst="rect">
            <a:avLst/>
          </a:prstGeom>
        </p:spPr>
      </p:pic>
      <p:pic>
        <p:nvPicPr>
          <p:cNvPr id="15" name="Image 14" descr="Une image contenant couvert, intérieur, photo, neige&#10;&#10;Description générée automatiquement">
            <a:extLst>
              <a:ext uri="{FF2B5EF4-FFF2-40B4-BE49-F238E27FC236}">
                <a16:creationId xmlns:a16="http://schemas.microsoft.com/office/drawing/2014/main" id="{54B030B8-5897-4A96-924C-5897AC7ED9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546" y="4184744"/>
            <a:ext cx="1751981" cy="1319683"/>
          </a:xfrm>
          <a:prstGeom prst="rect">
            <a:avLst/>
          </a:prstGeom>
        </p:spPr>
      </p:pic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14FD27B-04D2-42B7-84A5-4F319EF4C382}"/>
              </a:ext>
            </a:extLst>
          </p:cNvPr>
          <p:cNvSpPr/>
          <p:nvPr/>
        </p:nvSpPr>
        <p:spPr>
          <a:xfrm>
            <a:off x="4341086" y="1998712"/>
            <a:ext cx="1756928" cy="948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/>
              <a:t>YOLO</a:t>
            </a:r>
            <a:endParaRPr lang="fr-FR" b="1">
              <a:cs typeface="Calibri"/>
            </a:endParaRPr>
          </a:p>
          <a:p>
            <a:pPr algn="ctr"/>
            <a:r>
              <a:rPr lang="fr-FR" b="1">
                <a:cs typeface="Calibri"/>
              </a:rPr>
              <a:t>(few training)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4B1FC8F-A486-4E6B-A958-DE57F43BE6C1}"/>
              </a:ext>
            </a:extLst>
          </p:cNvPr>
          <p:cNvSpPr/>
          <p:nvPr/>
        </p:nvSpPr>
        <p:spPr>
          <a:xfrm>
            <a:off x="4045064" y="4332640"/>
            <a:ext cx="2577543" cy="948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fr-FR" b="1"/>
              <a:t>YOLO</a:t>
            </a:r>
            <a:endParaRPr lang="fr-FR" b="1">
              <a:cs typeface="Calibri"/>
            </a:endParaRPr>
          </a:p>
          <a:p>
            <a:pPr algn="ctr"/>
            <a:r>
              <a:rPr lang="fr-FR" b="1">
                <a:cs typeface="Calibri"/>
              </a:rPr>
              <a:t>(With more training)</a:t>
            </a:r>
          </a:p>
        </p:txBody>
      </p:sp>
      <p:pic>
        <p:nvPicPr>
          <p:cNvPr id="22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142312B0-FC80-4ACD-A3FB-FA3A360D2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205" y="4408975"/>
            <a:ext cx="1099773" cy="865311"/>
          </a:xfrm>
          <a:prstGeom prst="rect">
            <a:avLst/>
          </a:prstGeom>
        </p:spPr>
      </p:pic>
      <p:pic>
        <p:nvPicPr>
          <p:cNvPr id="20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962CD33E-D6B2-4C66-9B65-8A8298D673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6581" y="4358653"/>
            <a:ext cx="1099773" cy="865311"/>
          </a:xfrm>
          <a:prstGeom prst="rect">
            <a:avLst/>
          </a:prstGeom>
        </p:spPr>
      </p:pic>
      <p:pic>
        <p:nvPicPr>
          <p:cNvPr id="21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61762BEF-1A44-4771-9DCB-E4BA40F7A6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129" y="2000767"/>
            <a:ext cx="1099773" cy="865311"/>
          </a:xfrm>
          <a:prstGeom prst="rect">
            <a:avLst/>
          </a:prstGeom>
        </p:spPr>
      </p:pic>
      <p:pic>
        <p:nvPicPr>
          <p:cNvPr id="26" name="Picture 19" descr="Shape, arrow&#10;&#10;Description automatically generated">
            <a:extLst>
              <a:ext uri="{FF2B5EF4-FFF2-40B4-BE49-F238E27FC236}">
                <a16:creationId xmlns:a16="http://schemas.microsoft.com/office/drawing/2014/main" id="{E63F8DFB-BD99-4800-B98C-B6BF627CC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752" y="2079843"/>
            <a:ext cx="1099773" cy="8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-3142" y="21489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7C7F55-BF35-044F-8301-E1F653DE043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461637" y="126783"/>
            <a:ext cx="5774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Conclusion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410" name="Picture 2" descr="innovation Icon 2131108">
            <a:extLst>
              <a:ext uri="{FF2B5EF4-FFF2-40B4-BE49-F238E27FC236}">
                <a16:creationId xmlns:a16="http://schemas.microsoft.com/office/drawing/2014/main" id="{407C693A-93BF-7645-A6D2-735277830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078" y="1887032"/>
            <a:ext cx="914782" cy="9147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009A22A-21A0-7140-A8E1-EE690109C8EE}"/>
              </a:ext>
            </a:extLst>
          </p:cNvPr>
          <p:cNvSpPr txBox="1"/>
          <p:nvPr/>
        </p:nvSpPr>
        <p:spPr>
          <a:xfrm>
            <a:off x="2244145" y="1990480"/>
            <a:ext cx="163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Very</a:t>
            </a:r>
            <a:r>
              <a:rPr lang="fr-FR" sz="2000" b="1" dirty="0"/>
              <a:t> </a:t>
            </a:r>
            <a:r>
              <a:rPr lang="fr-FR" sz="2000" b="1" dirty="0" err="1"/>
              <a:t>recent</a:t>
            </a:r>
            <a:r>
              <a:rPr lang="fr-FR" sz="2000" b="1" dirty="0"/>
              <a:t> </a:t>
            </a:r>
            <a:r>
              <a:rPr lang="fr-FR" sz="2000" b="1" dirty="0" err="1"/>
              <a:t>paper</a:t>
            </a:r>
            <a:endParaRPr lang="fr-FR" sz="2000" b="1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B32D298F-A165-954B-84AB-2AC2C6450E72}"/>
              </a:ext>
            </a:extLst>
          </p:cNvPr>
          <p:cNvSpPr txBox="1"/>
          <p:nvPr/>
        </p:nvSpPr>
        <p:spPr>
          <a:xfrm>
            <a:off x="2494254" y="4015795"/>
            <a:ext cx="2143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/>
              <a:t>Different</a:t>
            </a:r>
            <a:r>
              <a:rPr lang="fr-FR" sz="2000" b="1" dirty="0"/>
              <a:t> neural network</a:t>
            </a:r>
          </a:p>
        </p:txBody>
      </p:sp>
      <p:pic>
        <p:nvPicPr>
          <p:cNvPr id="1026" name="Picture 2" descr="Neural Network Icon 3339038">
            <a:extLst>
              <a:ext uri="{FF2B5EF4-FFF2-40B4-BE49-F238E27FC236}">
                <a16:creationId xmlns:a16="http://schemas.microsoft.com/office/drawing/2014/main" id="{63DF7DEA-F3E7-4E48-88D4-A801104FF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44" y="3677577"/>
            <a:ext cx="1384322" cy="138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9EB87CC-15C5-AB42-AEC5-A8E61C9A0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237"/>
          <a:stretch/>
        </p:blipFill>
        <p:spPr>
          <a:xfrm>
            <a:off x="8511084" y="1130547"/>
            <a:ext cx="1636853" cy="231477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B4F6CB4D-D911-1A40-8F86-B9228A1DCF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3436" r="11700" b="11645"/>
          <a:stretch/>
        </p:blipFill>
        <p:spPr>
          <a:xfrm rot="5400000">
            <a:off x="9977798" y="1475648"/>
            <a:ext cx="2289748" cy="163579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E4737E8-E39B-D74E-9836-D6B208A59B6E}"/>
              </a:ext>
            </a:extLst>
          </p:cNvPr>
          <p:cNvSpPr/>
          <p:nvPr/>
        </p:nvSpPr>
        <p:spPr>
          <a:xfrm>
            <a:off x="8638258" y="2150389"/>
            <a:ext cx="1270451" cy="1288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000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635D479-6677-B94E-BC03-DAB3BF0AC327}"/>
              </a:ext>
            </a:extLst>
          </p:cNvPr>
          <p:cNvSpPr txBox="1"/>
          <p:nvPr/>
        </p:nvSpPr>
        <p:spPr>
          <a:xfrm>
            <a:off x="8572092" y="1791213"/>
            <a:ext cx="1509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Zineb </a:t>
            </a:r>
            <a:r>
              <a:rPr lang="fr-FR" b="1" dirty="0" err="1">
                <a:solidFill>
                  <a:srgbClr val="FF0000"/>
                </a:solidFill>
              </a:rPr>
              <a:t>Bennis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59D2866-D750-D046-98C6-C3637F439022}"/>
              </a:ext>
            </a:extLst>
          </p:cNvPr>
          <p:cNvSpPr/>
          <p:nvPr/>
        </p:nvSpPr>
        <p:spPr>
          <a:xfrm>
            <a:off x="10710251" y="1458312"/>
            <a:ext cx="1171596" cy="135859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1CBCDA60-596C-D449-B351-5B19A1762262}"/>
              </a:ext>
            </a:extLst>
          </p:cNvPr>
          <p:cNvSpPr txBox="1"/>
          <p:nvPr/>
        </p:nvSpPr>
        <p:spPr>
          <a:xfrm>
            <a:off x="10563256" y="1133655"/>
            <a:ext cx="152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FFFF00"/>
                </a:solidFill>
              </a:rPr>
              <a:t>Cécile Pillard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13DBA8B1-2B12-834A-9A2C-22920DDD17D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81" b="19206"/>
          <a:stretch/>
        </p:blipFill>
        <p:spPr>
          <a:xfrm>
            <a:off x="10469087" y="3738526"/>
            <a:ext cx="1475989" cy="2066053"/>
          </a:xfrm>
          <a:prstGeom prst="rect">
            <a:avLst/>
          </a:prstGeom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FD77545A-C989-E944-AA57-C24D03F778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87" t="21832" r="21164" b="16101"/>
          <a:stretch/>
        </p:blipFill>
        <p:spPr>
          <a:xfrm>
            <a:off x="6418799" y="2313689"/>
            <a:ext cx="1893786" cy="277634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0D2C0F8-25F5-2445-9C48-4CF3AE912D8C}"/>
              </a:ext>
            </a:extLst>
          </p:cNvPr>
          <p:cNvSpPr/>
          <p:nvPr/>
        </p:nvSpPr>
        <p:spPr>
          <a:xfrm>
            <a:off x="10634928" y="3997804"/>
            <a:ext cx="1186274" cy="1227337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2A2EE93-CB7C-8B4E-AC10-FF07E1D0D83B}"/>
              </a:ext>
            </a:extLst>
          </p:cNvPr>
          <p:cNvSpPr txBox="1"/>
          <p:nvPr/>
        </p:nvSpPr>
        <p:spPr>
          <a:xfrm>
            <a:off x="10563256" y="5245799"/>
            <a:ext cx="2159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>
                <a:solidFill>
                  <a:srgbClr val="23D8F1"/>
                </a:solidFill>
              </a:rPr>
              <a:t>Yasmine </a:t>
            </a:r>
            <a:r>
              <a:rPr lang="fr-FR" sz="1400" b="1" err="1">
                <a:solidFill>
                  <a:srgbClr val="23D8F1"/>
                </a:solidFill>
              </a:rPr>
              <a:t>Debbagh</a:t>
            </a:r>
            <a:endParaRPr lang="fr-FR" sz="1400" b="1">
              <a:solidFill>
                <a:srgbClr val="23D8F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E6C6BC9-109C-7146-BF83-6D72E2E6D923}"/>
              </a:ext>
            </a:extLst>
          </p:cNvPr>
          <p:cNvSpPr/>
          <p:nvPr/>
        </p:nvSpPr>
        <p:spPr>
          <a:xfrm>
            <a:off x="6669538" y="2790595"/>
            <a:ext cx="1140644" cy="217226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0C76AD5-5E4B-5D4A-B5A3-95C69DFF2C04}"/>
              </a:ext>
            </a:extLst>
          </p:cNvPr>
          <p:cNvSpPr txBox="1"/>
          <p:nvPr/>
        </p:nvSpPr>
        <p:spPr>
          <a:xfrm>
            <a:off x="6389163" y="2421263"/>
            <a:ext cx="1923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Morgane </a:t>
            </a:r>
            <a:r>
              <a:rPr lang="fr-FR" b="1" dirty="0" err="1">
                <a:solidFill>
                  <a:srgbClr val="00B050"/>
                </a:solidFill>
              </a:rPr>
              <a:t>Jacquiet</a:t>
            </a:r>
            <a:endParaRPr lang="fr-FR" b="1" dirty="0">
              <a:solidFill>
                <a:srgbClr val="00B050"/>
              </a:solidFill>
            </a:endParaRPr>
          </a:p>
        </p:txBody>
      </p:sp>
      <p:pic>
        <p:nvPicPr>
          <p:cNvPr id="43" name="Image 42" descr="Une image contenant personne, ciel, extérieur, garçon&#10;&#10;Description générée automatiquement">
            <a:extLst>
              <a:ext uri="{FF2B5EF4-FFF2-40B4-BE49-F238E27FC236}">
                <a16:creationId xmlns:a16="http://schemas.microsoft.com/office/drawing/2014/main" id="{8503ACA2-EEC3-7648-ACCF-6137186E94E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55" b="14232"/>
          <a:stretch/>
        </p:blipFill>
        <p:spPr>
          <a:xfrm>
            <a:off x="8526265" y="3868344"/>
            <a:ext cx="1555506" cy="224189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DCE456D-B859-DE4C-9162-F5B33878EBFB}"/>
              </a:ext>
            </a:extLst>
          </p:cNvPr>
          <p:cNvSpPr/>
          <p:nvPr/>
        </p:nvSpPr>
        <p:spPr>
          <a:xfrm>
            <a:off x="8951799" y="4195217"/>
            <a:ext cx="704437" cy="86083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B539596-7422-C244-9FFA-C11944871018}"/>
              </a:ext>
            </a:extLst>
          </p:cNvPr>
          <p:cNvSpPr txBox="1"/>
          <p:nvPr/>
        </p:nvSpPr>
        <p:spPr>
          <a:xfrm>
            <a:off x="8541137" y="3846283"/>
            <a:ext cx="192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030A0"/>
                </a:solidFill>
              </a:rPr>
              <a:t>Maxime Doré</a:t>
            </a:r>
          </a:p>
        </p:txBody>
      </p:sp>
    </p:spTree>
    <p:extLst>
      <p:ext uri="{BB962C8B-B14F-4D97-AF65-F5344CB8AC3E}">
        <p14:creationId xmlns:p14="http://schemas.microsoft.com/office/powerpoint/2010/main" val="3601181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-3142" y="21489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461637" y="126783"/>
            <a:ext cx="5774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/>
                <a:cs typeface="Calibri Light"/>
              </a:rPr>
              <a:t>Conclusion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Graphique 11" descr="Signe du pouce levé ">
            <a:extLst>
              <a:ext uri="{FF2B5EF4-FFF2-40B4-BE49-F238E27FC236}">
                <a16:creationId xmlns:a16="http://schemas.microsoft.com/office/drawing/2014/main" id="{E6D41C1C-7A8F-49C3-BF77-7886893E1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32151" y="2886598"/>
            <a:ext cx="914400" cy="9144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959837A-1CBC-40C5-AFB8-A30A6BBFBDA3}"/>
              </a:ext>
            </a:extLst>
          </p:cNvPr>
          <p:cNvSpPr txBox="1"/>
          <p:nvPr/>
        </p:nvSpPr>
        <p:spPr>
          <a:xfrm>
            <a:off x="3446551" y="2835966"/>
            <a:ext cx="13830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err="1"/>
              <a:t>Thank</a:t>
            </a:r>
            <a:r>
              <a:rPr lang="fr-FR" sz="2000" b="1"/>
              <a:t> </a:t>
            </a:r>
            <a:r>
              <a:rPr lang="fr-FR" sz="2000" b="1" err="1"/>
              <a:t>you</a:t>
            </a:r>
            <a:r>
              <a:rPr lang="fr-FR" sz="2000" b="1"/>
              <a:t> for </a:t>
            </a:r>
            <a:r>
              <a:rPr lang="fr-FR" sz="2000" b="1" err="1"/>
              <a:t>listening</a:t>
            </a:r>
            <a:endParaRPr lang="fr-FR" sz="2000" b="1"/>
          </a:p>
        </p:txBody>
      </p:sp>
      <p:pic>
        <p:nvPicPr>
          <p:cNvPr id="16" name="Graphique 15" descr="Point d’interrogation">
            <a:extLst>
              <a:ext uri="{FF2B5EF4-FFF2-40B4-BE49-F238E27FC236}">
                <a16:creationId xmlns:a16="http://schemas.microsoft.com/office/drawing/2014/main" id="{59AF7645-D529-4BCC-8C87-A208FCAF4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8436" y="2927756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FB8676E-885C-453D-8353-01B1836174C6}"/>
              </a:ext>
            </a:extLst>
          </p:cNvPr>
          <p:cNvSpPr txBox="1"/>
          <p:nvPr/>
        </p:nvSpPr>
        <p:spPr>
          <a:xfrm>
            <a:off x="7486799" y="3028335"/>
            <a:ext cx="1411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err="1"/>
              <a:t>Any</a:t>
            </a:r>
            <a:r>
              <a:rPr lang="fr-FR" sz="2000" b="1"/>
              <a:t> questions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EE5986-5959-D447-8EAC-E57218D92290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4001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Cats with COVID-19 naturally develop antibodies to fight virus, tests show  | CTV News">
            <a:extLst>
              <a:ext uri="{FF2B5EF4-FFF2-40B4-BE49-F238E27FC236}">
                <a16:creationId xmlns:a16="http://schemas.microsoft.com/office/drawing/2014/main" id="{FBC21C18-D73A-5F48-BAE9-DF87E455A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2"/>
          <a:stretch/>
        </p:blipFill>
        <p:spPr bwMode="auto">
          <a:xfrm>
            <a:off x="920117" y="2296212"/>
            <a:ext cx="3824019" cy="270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FDEAFE-64A4-4B88-BC5F-30E1EFBE7385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198669"/>
            <a:ext cx="4019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00BE6AC6-981C-ED44-98FB-2CAB791DF7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7" t="84113" r="13418" b="1000"/>
          <a:stretch/>
        </p:blipFill>
        <p:spPr>
          <a:xfrm>
            <a:off x="7710941" y="1341617"/>
            <a:ext cx="4246014" cy="972944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821853DF-779C-6E4A-9EED-E2D17B4BF8A8}"/>
              </a:ext>
            </a:extLst>
          </p:cNvPr>
          <p:cNvSpPr/>
          <p:nvPr/>
        </p:nvSpPr>
        <p:spPr>
          <a:xfrm>
            <a:off x="5956380" y="3253871"/>
            <a:ext cx="1756928" cy="9482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/>
              <a:t>Yolo</a:t>
            </a:r>
            <a:r>
              <a:rPr lang="fr-FR" b="1"/>
              <a:t> v3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D8C7E8E2-6756-FC44-AF66-A4DA8A84FDEF}"/>
              </a:ext>
            </a:extLst>
          </p:cNvPr>
          <p:cNvCxnSpPr/>
          <p:nvPr/>
        </p:nvCxnSpPr>
        <p:spPr>
          <a:xfrm>
            <a:off x="4998328" y="3772333"/>
            <a:ext cx="5092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1EF079EA-90FF-5F43-B819-2204F161A7E9}"/>
              </a:ext>
            </a:extLst>
          </p:cNvPr>
          <p:cNvCxnSpPr/>
          <p:nvPr/>
        </p:nvCxnSpPr>
        <p:spPr>
          <a:xfrm>
            <a:off x="8141093" y="3686472"/>
            <a:ext cx="50928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5FB6498-1879-FD43-8FC8-81B473646DE2}"/>
              </a:ext>
            </a:extLst>
          </p:cNvPr>
          <p:cNvSpPr/>
          <p:nvPr/>
        </p:nvSpPr>
        <p:spPr>
          <a:xfrm>
            <a:off x="1756894" y="2375380"/>
            <a:ext cx="2184172" cy="2562113"/>
          </a:xfrm>
          <a:prstGeom prst="rect">
            <a:avLst/>
          </a:prstGeom>
          <a:noFill/>
          <a:ln w="38100">
            <a:solidFill>
              <a:srgbClr val="C3F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solidFill>
                  <a:srgbClr val="00B050"/>
                </a:solidFill>
              </a:ln>
              <a:solidFill>
                <a:srgbClr val="00B050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005333A-B7E6-4349-8955-BC7332C194B8}"/>
              </a:ext>
            </a:extLst>
          </p:cNvPr>
          <p:cNvSpPr txBox="1"/>
          <p:nvPr/>
        </p:nvSpPr>
        <p:spPr>
          <a:xfrm>
            <a:off x="1197003" y="2590992"/>
            <a:ext cx="66389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1600" b="1">
                <a:solidFill>
                  <a:srgbClr val="C4F3FB"/>
                </a:solidFill>
              </a:rPr>
              <a:t>98%</a:t>
            </a:r>
            <a:endParaRPr lang="fr-FR" sz="1600" b="1">
              <a:solidFill>
                <a:srgbClr val="C4F3FB"/>
              </a:solidFill>
              <a:cs typeface="Calibri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E0FF15C-55A5-0C44-9AE9-74C6A19F329C}"/>
              </a:ext>
            </a:extLst>
          </p:cNvPr>
          <p:cNvGrpSpPr/>
          <p:nvPr/>
        </p:nvGrpSpPr>
        <p:grpSpPr>
          <a:xfrm>
            <a:off x="10266957" y="2546650"/>
            <a:ext cx="1617782" cy="3319950"/>
            <a:chOff x="10230329" y="2040789"/>
            <a:chExt cx="2063491" cy="4060092"/>
          </a:xfrm>
        </p:grpSpPr>
        <p:pic>
          <p:nvPicPr>
            <p:cNvPr id="1028" name="Picture 4" descr="Cat Icon 564414">
              <a:extLst>
                <a:ext uri="{FF2B5EF4-FFF2-40B4-BE49-F238E27FC236}">
                  <a16:creationId xmlns:a16="http://schemas.microsoft.com/office/drawing/2014/main" id="{695E39FF-736D-5745-9409-4AB7F144EC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329" y="2040789"/>
              <a:ext cx="699947" cy="69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uman Icon 1919546">
              <a:extLst>
                <a:ext uri="{FF2B5EF4-FFF2-40B4-BE49-F238E27FC236}">
                  <a16:creationId xmlns:a16="http://schemas.microsoft.com/office/drawing/2014/main" id="{134BFAA2-9230-C44F-9F29-777C6DE804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329" y="3053040"/>
              <a:ext cx="699947" cy="6999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36ED5F71-11C3-D042-A9B3-09FA76886E90}"/>
                </a:ext>
              </a:extLst>
            </p:cNvPr>
            <p:cNvSpPr txBox="1"/>
            <p:nvPr/>
          </p:nvSpPr>
          <p:spPr>
            <a:xfrm>
              <a:off x="11226833" y="2286110"/>
              <a:ext cx="711522" cy="4516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solidFill>
                    <a:srgbClr val="E044AC"/>
                  </a:solidFill>
                </a:rPr>
                <a:t>0.7</a:t>
              </a:r>
            </a:p>
          </p:txBody>
        </p: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3FB1C43-D6A8-4340-A340-F521638D7D70}"/>
                </a:ext>
              </a:extLst>
            </p:cNvPr>
            <p:cNvSpPr txBox="1"/>
            <p:nvPr/>
          </p:nvSpPr>
          <p:spPr>
            <a:xfrm>
              <a:off x="11238407" y="3246681"/>
              <a:ext cx="920281" cy="45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rgbClr val="E044AC"/>
                  </a:solidFill>
                </a:rPr>
                <a:t>0.03</a:t>
              </a:r>
            </a:p>
          </p:txBody>
        </p:sp>
        <p:pic>
          <p:nvPicPr>
            <p:cNvPr id="45" name="Picture 6" descr="more Icon 93097">
              <a:extLst>
                <a:ext uri="{FF2B5EF4-FFF2-40B4-BE49-F238E27FC236}">
                  <a16:creationId xmlns:a16="http://schemas.microsoft.com/office/drawing/2014/main" id="{AA807722-576F-0B4E-B137-25DE6BC96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9091" y="4065291"/>
              <a:ext cx="482421" cy="482421"/>
            </a:xfrm>
            <a:prstGeom prst="rect">
              <a:avLst/>
            </a:prstGeom>
            <a:noFill/>
            <a:ln>
              <a:noFill/>
            </a:ln>
            <a:effectLst>
              <a:glow>
                <a:schemeClr val="tx1">
                  <a:lumMod val="40000"/>
                  <a:lumOff val="60000"/>
                </a:schemeClr>
              </a:glow>
              <a:outerShdw blurRad="50800" dist="50800" dir="5400000" sx="1000" sy="1000" algn="ctr" rotWithShape="0">
                <a:schemeClr val="bg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Dog Icon 2166285">
              <a:extLst>
                <a:ext uri="{FF2B5EF4-FFF2-40B4-BE49-F238E27FC236}">
                  <a16:creationId xmlns:a16="http://schemas.microsoft.com/office/drawing/2014/main" id="{6A78A67A-48A9-3642-9ED7-18E956D23D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30329" y="4603712"/>
              <a:ext cx="760868" cy="760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Car Icon 1661798">
              <a:extLst>
                <a:ext uri="{FF2B5EF4-FFF2-40B4-BE49-F238E27FC236}">
                  <a16:creationId xmlns:a16="http://schemas.microsoft.com/office/drawing/2014/main" id="{A74C838A-FB95-684E-AC01-4C1DD5E9EB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9029" y="5558337"/>
              <a:ext cx="542544" cy="54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292DA26-D540-7145-8370-449AD6C57111}"/>
                </a:ext>
              </a:extLst>
            </p:cNvPr>
            <p:cNvSpPr txBox="1"/>
            <p:nvPr/>
          </p:nvSpPr>
          <p:spPr>
            <a:xfrm>
              <a:off x="11238409" y="4739373"/>
              <a:ext cx="699947" cy="45167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fr-FR" b="1">
                  <a:solidFill>
                    <a:srgbClr val="E044AC"/>
                  </a:solidFill>
                </a:rPr>
                <a:t>0.2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F95E2D6-462C-7F48-BCB8-29247BA7F971}"/>
                </a:ext>
              </a:extLst>
            </p:cNvPr>
            <p:cNvSpPr txBox="1"/>
            <p:nvPr/>
          </p:nvSpPr>
          <p:spPr>
            <a:xfrm>
              <a:off x="11218329" y="5644943"/>
              <a:ext cx="1075491" cy="451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>
                  <a:solidFill>
                    <a:srgbClr val="E044AC"/>
                  </a:solidFill>
                </a:rPr>
                <a:t>0.001</a:t>
              </a:r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349F8952-1974-4BD7-B043-1877DCA5375A}"/>
              </a:ext>
            </a:extLst>
          </p:cNvPr>
          <p:cNvSpPr txBox="1"/>
          <p:nvPr/>
        </p:nvSpPr>
        <p:spPr>
          <a:xfrm>
            <a:off x="1231808" y="2307654"/>
            <a:ext cx="55783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b="1">
                <a:solidFill>
                  <a:srgbClr val="E044AC"/>
                </a:solidFill>
              </a:rPr>
              <a:t>cat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F6DAE-4697-4C96-BFCB-37DA061552DA}"/>
              </a:ext>
            </a:extLst>
          </p:cNvPr>
          <p:cNvSpPr/>
          <p:nvPr/>
        </p:nvSpPr>
        <p:spPr>
          <a:xfrm>
            <a:off x="351804" y="1013864"/>
            <a:ext cx="1690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u="sng"/>
              <a:t>a. </a:t>
            </a:r>
            <a:r>
              <a:rPr lang="fr-FR" sz="2400" u="sng" err="1"/>
              <a:t>Principle</a:t>
            </a:r>
            <a:endParaRPr lang="fr-FR" sz="2400" u="sng"/>
          </a:p>
        </p:txBody>
      </p:sp>
    </p:spTree>
    <p:extLst>
      <p:ext uri="{BB962C8B-B14F-4D97-AF65-F5344CB8AC3E}">
        <p14:creationId xmlns:p14="http://schemas.microsoft.com/office/powerpoint/2010/main" val="429081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7C7F55-BF35-044F-8301-E1F653DE043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CB44BE-A5C9-2B43-AB12-37A6B61F5568}"/>
              </a:ext>
            </a:extLst>
          </p:cNvPr>
          <p:cNvSpPr txBox="1"/>
          <p:nvPr/>
        </p:nvSpPr>
        <p:spPr>
          <a:xfrm>
            <a:off x="1409867" y="1795358"/>
            <a:ext cx="39999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cs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461637" y="198669"/>
            <a:ext cx="45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Image 11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43B42729-4C9E-2A41-B58C-C6BC59644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64" y="1908296"/>
            <a:ext cx="5054660" cy="3790364"/>
          </a:xfrm>
          <a:prstGeom prst="rect">
            <a:avLst/>
          </a:prstGeom>
        </p:spPr>
      </p:pic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21A1C51A-81B6-AF4E-8A9B-B9FD4D00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10547"/>
              </p:ext>
            </p:extLst>
          </p:nvPr>
        </p:nvGraphicFramePr>
        <p:xfrm>
          <a:off x="461637" y="1908295"/>
          <a:ext cx="5054661" cy="37903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4887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684887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684887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12634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12634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1263455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CC99576C-0451-604D-9B15-653CAD2707F9}"/>
              </a:ext>
            </a:extLst>
          </p:cNvPr>
          <p:cNvSpPr/>
          <p:nvPr/>
        </p:nvSpPr>
        <p:spPr>
          <a:xfrm>
            <a:off x="1097643" y="1998548"/>
            <a:ext cx="757104" cy="148119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92FE02-ECED-EA4C-A48D-3E331809CD3A}"/>
              </a:ext>
            </a:extLst>
          </p:cNvPr>
          <p:cNvSpPr/>
          <p:nvPr/>
        </p:nvSpPr>
        <p:spPr>
          <a:xfrm>
            <a:off x="608673" y="1906797"/>
            <a:ext cx="1757864" cy="19612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516043-6A65-BC42-B823-DB0BB611CCBD}"/>
              </a:ext>
            </a:extLst>
          </p:cNvPr>
          <p:cNvSpPr/>
          <p:nvPr/>
        </p:nvSpPr>
        <p:spPr>
          <a:xfrm>
            <a:off x="486011" y="2110349"/>
            <a:ext cx="2067468" cy="119234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02AC49-3260-9A4E-87AA-9845492F1482}"/>
              </a:ext>
            </a:extLst>
          </p:cNvPr>
          <p:cNvSpPr/>
          <p:nvPr/>
        </p:nvSpPr>
        <p:spPr>
          <a:xfrm>
            <a:off x="446499" y="1906797"/>
            <a:ext cx="1677494" cy="125781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rganigramme : Connecteur 50">
            <a:extLst>
              <a:ext uri="{FF2B5EF4-FFF2-40B4-BE49-F238E27FC236}">
                <a16:creationId xmlns:a16="http://schemas.microsoft.com/office/drawing/2014/main" id="{3E87AD89-FF16-E849-A0DE-01EC8D761EBC}"/>
              </a:ext>
            </a:extLst>
          </p:cNvPr>
          <p:cNvSpPr/>
          <p:nvPr/>
        </p:nvSpPr>
        <p:spPr>
          <a:xfrm>
            <a:off x="1451427" y="2676713"/>
            <a:ext cx="63258" cy="63258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3A8860-C664-7340-8E35-5F64F03700B2}"/>
              </a:ext>
            </a:extLst>
          </p:cNvPr>
          <p:cNvSpPr/>
          <p:nvPr/>
        </p:nvSpPr>
        <p:spPr>
          <a:xfrm>
            <a:off x="1093178" y="2250995"/>
            <a:ext cx="9718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>
                <a:solidFill>
                  <a:srgbClr val="0070C0"/>
                </a:solidFill>
              </a:rPr>
              <a:t>(</a:t>
            </a:r>
            <a:r>
              <a:rPr lang="fr-FR" sz="2000" err="1">
                <a:solidFill>
                  <a:srgbClr val="0070C0"/>
                </a:solidFill>
              </a:rPr>
              <a:t>b</a:t>
            </a:r>
            <a:r>
              <a:rPr lang="fr-FR" sz="2000" baseline="-25000" err="1">
                <a:solidFill>
                  <a:srgbClr val="0070C0"/>
                </a:solidFill>
              </a:rPr>
              <a:t>x</a:t>
            </a:r>
            <a:r>
              <a:rPr lang="fr-FR" sz="2000" err="1">
                <a:solidFill>
                  <a:srgbClr val="0070C0"/>
                </a:solidFill>
              </a:rPr>
              <a:t>,b</a:t>
            </a:r>
            <a:r>
              <a:rPr lang="fr-FR" sz="2000" baseline="-25000" err="1">
                <a:solidFill>
                  <a:srgbClr val="0070C0"/>
                </a:solidFill>
              </a:rPr>
              <a:t>y</a:t>
            </a:r>
            <a:r>
              <a:rPr lang="fr-FR" sz="200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28" name="Image 27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1D9A25FF-DE59-7343-A2B8-370587BB8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460" y="3135869"/>
            <a:ext cx="3653207" cy="2739449"/>
          </a:xfrm>
          <a:prstGeom prst="rect">
            <a:avLst/>
          </a:prstGeom>
        </p:spPr>
      </p:pic>
      <p:graphicFrame>
        <p:nvGraphicFramePr>
          <p:cNvPr id="29" name="Tableau 8">
            <a:extLst>
              <a:ext uri="{FF2B5EF4-FFF2-40B4-BE49-F238E27FC236}">
                <a16:creationId xmlns:a16="http://schemas.microsoft.com/office/drawing/2014/main" id="{DF90BF1A-0E0B-D444-848C-594880CEAF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611336"/>
              </p:ext>
            </p:extLst>
          </p:nvPr>
        </p:nvGraphicFramePr>
        <p:xfrm>
          <a:off x="7936460" y="3135869"/>
          <a:ext cx="3649980" cy="273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32" name="ZoneTexte 31">
            <a:extLst>
              <a:ext uri="{FF2B5EF4-FFF2-40B4-BE49-F238E27FC236}">
                <a16:creationId xmlns:a16="http://schemas.microsoft.com/office/drawing/2014/main" id="{3939DA38-7A17-114A-A60E-10756FEB633D}"/>
              </a:ext>
            </a:extLst>
          </p:cNvPr>
          <p:cNvSpPr txBox="1"/>
          <p:nvPr/>
        </p:nvSpPr>
        <p:spPr>
          <a:xfrm>
            <a:off x="7633157" y="3865723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1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DEBE485-19C3-4447-851B-D4A5CE3B88B9}"/>
              </a:ext>
            </a:extLst>
          </p:cNvPr>
          <p:cNvSpPr txBox="1"/>
          <p:nvPr/>
        </p:nvSpPr>
        <p:spPr>
          <a:xfrm>
            <a:off x="7633157" y="4775745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98292F4D-8A87-B44A-9F8A-38057C1AC92B}"/>
              </a:ext>
            </a:extLst>
          </p:cNvPr>
          <p:cNvSpPr txBox="1"/>
          <p:nvPr/>
        </p:nvSpPr>
        <p:spPr>
          <a:xfrm>
            <a:off x="7633157" y="5671748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7DA5E0-C338-4148-9BC6-B38037B7F1BF}"/>
              </a:ext>
            </a:extLst>
          </p:cNvPr>
          <p:cNvSpPr/>
          <p:nvPr/>
        </p:nvSpPr>
        <p:spPr>
          <a:xfrm>
            <a:off x="9433928" y="3283239"/>
            <a:ext cx="547190" cy="10705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33A067E-1834-074C-AD0C-A103D6A97285}"/>
              </a:ext>
            </a:extLst>
          </p:cNvPr>
          <p:cNvSpPr/>
          <p:nvPr/>
        </p:nvSpPr>
        <p:spPr>
          <a:xfrm>
            <a:off x="9150980" y="3137218"/>
            <a:ext cx="1183674" cy="12481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7F6274-512E-A14C-8C1F-FDBE66F31175}"/>
              </a:ext>
            </a:extLst>
          </p:cNvPr>
          <p:cNvSpPr/>
          <p:nvPr/>
        </p:nvSpPr>
        <p:spPr>
          <a:xfrm>
            <a:off x="8991877" y="3364042"/>
            <a:ext cx="1494243" cy="8617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7E9967-C543-AA45-8CD3-38EF1818ED1B}"/>
              </a:ext>
            </a:extLst>
          </p:cNvPr>
          <p:cNvSpPr/>
          <p:nvPr/>
        </p:nvSpPr>
        <p:spPr>
          <a:xfrm>
            <a:off x="8403841" y="3201098"/>
            <a:ext cx="547190" cy="10705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86CD6A-B945-0747-ADA8-FB16B5A36C86}"/>
              </a:ext>
            </a:extLst>
          </p:cNvPr>
          <p:cNvSpPr/>
          <p:nvPr/>
        </p:nvSpPr>
        <p:spPr>
          <a:xfrm>
            <a:off x="8137248" y="3134786"/>
            <a:ext cx="1183674" cy="1248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AE3955-37F8-0B4B-88DA-A02818228235}"/>
              </a:ext>
            </a:extLst>
          </p:cNvPr>
          <p:cNvSpPr/>
          <p:nvPr/>
        </p:nvSpPr>
        <p:spPr>
          <a:xfrm>
            <a:off x="7961790" y="3281901"/>
            <a:ext cx="1494243" cy="8617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167D28C-BFD6-394C-877C-DDD722ACC436}"/>
              </a:ext>
            </a:extLst>
          </p:cNvPr>
          <p:cNvSpPr/>
          <p:nvPr/>
        </p:nvSpPr>
        <p:spPr>
          <a:xfrm>
            <a:off x="10536175" y="3255849"/>
            <a:ext cx="547190" cy="10705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123DDF-2F97-A24E-A2E0-B96FAEC8C9C0}"/>
              </a:ext>
            </a:extLst>
          </p:cNvPr>
          <p:cNvSpPr/>
          <p:nvPr/>
        </p:nvSpPr>
        <p:spPr>
          <a:xfrm>
            <a:off x="10269582" y="3189537"/>
            <a:ext cx="1183674" cy="12481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4157171-306B-9B48-AC9A-1481FF974A94}"/>
              </a:ext>
            </a:extLst>
          </p:cNvPr>
          <p:cNvSpPr/>
          <p:nvPr/>
        </p:nvSpPr>
        <p:spPr>
          <a:xfrm>
            <a:off x="10094124" y="3336652"/>
            <a:ext cx="1494243" cy="8617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C07AE81-8463-2046-8C0A-6A6DB666EE22}"/>
              </a:ext>
            </a:extLst>
          </p:cNvPr>
          <p:cNvSpPr/>
          <p:nvPr/>
        </p:nvSpPr>
        <p:spPr>
          <a:xfrm>
            <a:off x="8391461" y="4041719"/>
            <a:ext cx="547190" cy="1313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8A9D6E-FE65-DB4E-8EFF-B66AAE27933F}"/>
              </a:ext>
            </a:extLst>
          </p:cNvPr>
          <p:cNvSpPr/>
          <p:nvPr/>
        </p:nvSpPr>
        <p:spPr>
          <a:xfrm>
            <a:off x="8124868" y="3975406"/>
            <a:ext cx="1183674" cy="14667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86EB06-7E40-B043-8C6C-88C280D38813}"/>
              </a:ext>
            </a:extLst>
          </p:cNvPr>
          <p:cNvSpPr/>
          <p:nvPr/>
        </p:nvSpPr>
        <p:spPr>
          <a:xfrm>
            <a:off x="7949410" y="4122521"/>
            <a:ext cx="1494243" cy="10336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30D52B-1B85-374D-BC08-C9E7A6730811}"/>
              </a:ext>
            </a:extLst>
          </p:cNvPr>
          <p:cNvSpPr/>
          <p:nvPr/>
        </p:nvSpPr>
        <p:spPr>
          <a:xfrm>
            <a:off x="9751758" y="3893175"/>
            <a:ext cx="510023" cy="1434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49F8B5-911D-8F46-93D0-5B4CF90AB0D7}"/>
              </a:ext>
            </a:extLst>
          </p:cNvPr>
          <p:cNvSpPr/>
          <p:nvPr/>
        </p:nvSpPr>
        <p:spPr>
          <a:xfrm>
            <a:off x="9485165" y="3803478"/>
            <a:ext cx="1103274" cy="167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D877CF-6ED8-1A49-B485-A6E6AAC96F5A}"/>
              </a:ext>
            </a:extLst>
          </p:cNvPr>
          <p:cNvSpPr/>
          <p:nvPr/>
        </p:nvSpPr>
        <p:spPr>
          <a:xfrm>
            <a:off x="9309708" y="4001468"/>
            <a:ext cx="1392748" cy="1154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A3F50B6-998C-9A48-805C-9F49B590F4A8}"/>
              </a:ext>
            </a:extLst>
          </p:cNvPr>
          <p:cNvSpPr/>
          <p:nvPr/>
        </p:nvSpPr>
        <p:spPr>
          <a:xfrm>
            <a:off x="10533527" y="4058557"/>
            <a:ext cx="547190" cy="1313861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154E331-63B8-A842-99BD-EDB4E5759682}"/>
              </a:ext>
            </a:extLst>
          </p:cNvPr>
          <p:cNvSpPr/>
          <p:nvPr/>
        </p:nvSpPr>
        <p:spPr>
          <a:xfrm>
            <a:off x="10266934" y="3992244"/>
            <a:ext cx="1183674" cy="1466774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BF95412-526A-B94F-89BD-6B92F8761408}"/>
              </a:ext>
            </a:extLst>
          </p:cNvPr>
          <p:cNvSpPr/>
          <p:nvPr/>
        </p:nvSpPr>
        <p:spPr>
          <a:xfrm>
            <a:off x="10091476" y="4139359"/>
            <a:ext cx="1494243" cy="1033639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4897803-38BF-DF46-BABC-B0DFC5635163}"/>
              </a:ext>
            </a:extLst>
          </p:cNvPr>
          <p:cNvSpPr/>
          <p:nvPr/>
        </p:nvSpPr>
        <p:spPr>
          <a:xfrm>
            <a:off x="8387486" y="4495415"/>
            <a:ext cx="547190" cy="1313861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8FBC46-DAEB-FA4A-932C-673B4887170B}"/>
              </a:ext>
            </a:extLst>
          </p:cNvPr>
          <p:cNvSpPr/>
          <p:nvPr/>
        </p:nvSpPr>
        <p:spPr>
          <a:xfrm>
            <a:off x="8120893" y="4429102"/>
            <a:ext cx="1183674" cy="1466774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406682-5E06-8C47-9EAF-98AC16AAEBD2}"/>
              </a:ext>
            </a:extLst>
          </p:cNvPr>
          <p:cNvSpPr/>
          <p:nvPr/>
        </p:nvSpPr>
        <p:spPr>
          <a:xfrm>
            <a:off x="7945435" y="4576217"/>
            <a:ext cx="1494243" cy="1033639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4C6F051-0396-0D48-A293-B1A0CE124254}"/>
              </a:ext>
            </a:extLst>
          </p:cNvPr>
          <p:cNvSpPr/>
          <p:nvPr/>
        </p:nvSpPr>
        <p:spPr>
          <a:xfrm>
            <a:off x="9463084" y="4472390"/>
            <a:ext cx="547190" cy="1313861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E7E83-A25F-8841-8904-757FB5CEE9A7}"/>
              </a:ext>
            </a:extLst>
          </p:cNvPr>
          <p:cNvSpPr/>
          <p:nvPr/>
        </p:nvSpPr>
        <p:spPr>
          <a:xfrm>
            <a:off x="9196491" y="4406077"/>
            <a:ext cx="1183674" cy="1466774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3BECE44-C5D2-114E-867A-73D1AE9B28EE}"/>
              </a:ext>
            </a:extLst>
          </p:cNvPr>
          <p:cNvSpPr/>
          <p:nvPr/>
        </p:nvSpPr>
        <p:spPr>
          <a:xfrm>
            <a:off x="9021033" y="4553192"/>
            <a:ext cx="1494243" cy="1033639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EA6932B-994C-6844-AED3-63B80BB19D8F}"/>
              </a:ext>
            </a:extLst>
          </p:cNvPr>
          <p:cNvSpPr/>
          <p:nvPr/>
        </p:nvSpPr>
        <p:spPr>
          <a:xfrm>
            <a:off x="10530300" y="4455641"/>
            <a:ext cx="547190" cy="13138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2134C1A-FCB7-424E-8B94-53F0DD08FE8C}"/>
              </a:ext>
            </a:extLst>
          </p:cNvPr>
          <p:cNvSpPr/>
          <p:nvPr/>
        </p:nvSpPr>
        <p:spPr>
          <a:xfrm>
            <a:off x="10263707" y="4389328"/>
            <a:ext cx="1183674" cy="146677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128807-4D9B-E248-A0F8-272E0D2A4C70}"/>
              </a:ext>
            </a:extLst>
          </p:cNvPr>
          <p:cNvSpPr/>
          <p:nvPr/>
        </p:nvSpPr>
        <p:spPr>
          <a:xfrm>
            <a:off x="10088249" y="4536443"/>
            <a:ext cx="1494243" cy="10336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5" name="Picture 8" descr="Arrow Icon 3149413">
            <a:extLst>
              <a:ext uri="{FF2B5EF4-FFF2-40B4-BE49-F238E27FC236}">
                <a16:creationId xmlns:a16="http://schemas.microsoft.com/office/drawing/2014/main" id="{EC4E288E-2FD4-B442-A3E6-532B4B7D8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2484" flipH="1">
            <a:off x="6076193" y="1600857"/>
            <a:ext cx="1428041" cy="142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ZoneTexte 65">
            <a:extLst>
              <a:ext uri="{FF2B5EF4-FFF2-40B4-BE49-F238E27FC236}">
                <a16:creationId xmlns:a16="http://schemas.microsoft.com/office/drawing/2014/main" id="{1A7C9308-4332-AB46-8BA9-B094C9D24AC2}"/>
              </a:ext>
            </a:extLst>
          </p:cNvPr>
          <p:cNvSpPr txBox="1"/>
          <p:nvPr/>
        </p:nvSpPr>
        <p:spPr>
          <a:xfrm>
            <a:off x="7576290" y="1718395"/>
            <a:ext cx="2831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For </a:t>
            </a:r>
            <a:r>
              <a:rPr lang="fr-FR" b="1" err="1"/>
              <a:t>each</a:t>
            </a:r>
            <a:r>
              <a:rPr lang="fr-FR" b="1"/>
              <a:t> </a:t>
            </a:r>
            <a:r>
              <a:rPr lang="fr-FR" b="1" err="1"/>
              <a:t>grid</a:t>
            </a:r>
            <a:r>
              <a:rPr lang="fr-FR" b="1"/>
              <a:t> </a:t>
            </a:r>
            <a:r>
              <a:rPr lang="fr-FR" b="1" err="1"/>
              <a:t>cell</a:t>
            </a:r>
            <a:r>
              <a:rPr lang="fr-FR" b="1"/>
              <a:t>, put 3 </a:t>
            </a:r>
            <a:r>
              <a:rPr lang="fr-FR" b="1" err="1"/>
              <a:t>anchor</a:t>
            </a:r>
            <a:r>
              <a:rPr lang="fr-FR" b="1"/>
              <a:t> boxes</a:t>
            </a:r>
          </a:p>
        </p:txBody>
      </p:sp>
    </p:spTree>
    <p:extLst>
      <p:ext uri="{BB962C8B-B14F-4D97-AF65-F5344CB8AC3E}">
        <p14:creationId xmlns:p14="http://schemas.microsoft.com/office/powerpoint/2010/main" val="2713494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7929940" y="171379"/>
            <a:ext cx="4529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Zoom</a:t>
            </a:r>
            <a:r>
              <a:rPr lang="fr-FR" sz="32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on </a:t>
            </a:r>
            <a:r>
              <a:rPr lang="fr-FR" sz="3200" err="1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anchor</a:t>
            </a:r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 boxes</a:t>
            </a:r>
          </a:p>
        </p:txBody>
      </p:sp>
      <p:pic>
        <p:nvPicPr>
          <p:cNvPr id="43" name="Image 42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C5099985-3396-4B0F-9E0B-9D4C9151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04" y="2519930"/>
            <a:ext cx="3653207" cy="2739449"/>
          </a:xfrm>
          <a:prstGeom prst="rect">
            <a:avLst/>
          </a:prstGeom>
        </p:spPr>
      </p:pic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3E6A72E-F617-4F9E-98E8-8CB256C95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56577"/>
              </p:ext>
            </p:extLst>
          </p:nvPr>
        </p:nvGraphicFramePr>
        <p:xfrm>
          <a:off x="978904" y="2519930"/>
          <a:ext cx="3649980" cy="273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pic>
        <p:nvPicPr>
          <p:cNvPr id="10" name="Image 9">
            <a:extLst>
              <a:ext uri="{FF2B5EF4-FFF2-40B4-BE49-F238E27FC236}">
                <a16:creationId xmlns:a16="http://schemas.microsoft.com/office/drawing/2014/main" id="{D9BFBCB2-C106-4417-9911-D2C4E2D82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264" y="2525285"/>
            <a:ext cx="2143424" cy="168616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5ED80EB-42E2-4DBC-9264-AC33D607A077}"/>
              </a:ext>
            </a:extLst>
          </p:cNvPr>
          <p:cNvSpPr txBox="1"/>
          <p:nvPr/>
        </p:nvSpPr>
        <p:spPr>
          <a:xfrm>
            <a:off x="303749" y="2027464"/>
            <a:ext cx="1459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rgbClr val="FF0000"/>
                </a:solidFill>
                <a:latin typeface="+mj-lt"/>
              </a:rPr>
              <a:t>(</a:t>
            </a:r>
            <a:r>
              <a:rPr lang="fr-FR" sz="1600" err="1">
                <a:solidFill>
                  <a:srgbClr val="FF0000"/>
                </a:solidFill>
                <a:latin typeface="+mj-lt"/>
              </a:rPr>
              <a:t>c</a:t>
            </a:r>
            <a:r>
              <a:rPr lang="fr-FR" sz="1600" baseline="-25000" err="1">
                <a:solidFill>
                  <a:srgbClr val="FF0000"/>
                </a:solidFill>
                <a:latin typeface="+mj-lt"/>
              </a:rPr>
              <a:t>x</a:t>
            </a:r>
            <a:r>
              <a:rPr lang="fr-FR" sz="1600" err="1">
                <a:solidFill>
                  <a:srgbClr val="FF0000"/>
                </a:solidFill>
                <a:latin typeface="+mj-lt"/>
              </a:rPr>
              <a:t>,c</a:t>
            </a:r>
            <a:r>
              <a:rPr lang="fr-FR" sz="1600" baseline="-25000" err="1">
                <a:solidFill>
                  <a:srgbClr val="FF0000"/>
                </a:solidFill>
                <a:latin typeface="+mj-lt"/>
              </a:rPr>
              <a:t>y</a:t>
            </a:r>
            <a:r>
              <a:rPr lang="fr-FR" sz="1600">
                <a:solidFill>
                  <a:srgbClr val="FF0000"/>
                </a:solidFill>
                <a:latin typeface="+mj-lt"/>
              </a:rPr>
              <a:t>) = (0,0)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B442663-A01C-4D4A-83E1-C9036E24920D}"/>
              </a:ext>
            </a:extLst>
          </p:cNvPr>
          <p:cNvSpPr txBox="1"/>
          <p:nvPr/>
        </p:nvSpPr>
        <p:spPr>
          <a:xfrm>
            <a:off x="675601" y="2309855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26C34D43-AA6E-46F8-B740-16D4B2096A57}"/>
              </a:ext>
            </a:extLst>
          </p:cNvPr>
          <p:cNvSpPr txBox="1"/>
          <p:nvPr/>
        </p:nvSpPr>
        <p:spPr>
          <a:xfrm>
            <a:off x="675601" y="3249784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1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3BF8C22-96A7-4418-833F-5F5D15C1153A}"/>
              </a:ext>
            </a:extLst>
          </p:cNvPr>
          <p:cNvSpPr txBox="1"/>
          <p:nvPr/>
        </p:nvSpPr>
        <p:spPr>
          <a:xfrm>
            <a:off x="675601" y="4159806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2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D1520F9-4B73-4A24-843C-BE907625CEB1}"/>
              </a:ext>
            </a:extLst>
          </p:cNvPr>
          <p:cNvSpPr txBox="1"/>
          <p:nvPr/>
        </p:nvSpPr>
        <p:spPr>
          <a:xfrm>
            <a:off x="675601" y="5055809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3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768FA320-2D19-47FB-8FEA-1E23A316CF3E}"/>
              </a:ext>
            </a:extLst>
          </p:cNvPr>
          <p:cNvSpPr txBox="1"/>
          <p:nvPr/>
        </p:nvSpPr>
        <p:spPr>
          <a:xfrm>
            <a:off x="2043792" y="2215827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1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5D33FAD5-93D5-46F4-8B96-884369FC99B0}"/>
              </a:ext>
            </a:extLst>
          </p:cNvPr>
          <p:cNvSpPr txBox="1"/>
          <p:nvPr/>
        </p:nvSpPr>
        <p:spPr>
          <a:xfrm>
            <a:off x="3312740" y="2219717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2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CDECB08E-626C-448B-A98C-1C26DE78966A}"/>
              </a:ext>
            </a:extLst>
          </p:cNvPr>
          <p:cNvSpPr txBox="1"/>
          <p:nvPr/>
        </p:nvSpPr>
        <p:spPr>
          <a:xfrm>
            <a:off x="4445101" y="2215827"/>
            <a:ext cx="41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3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679D08-820A-4D52-8CC5-9A31E4D953D8}"/>
              </a:ext>
            </a:extLst>
          </p:cNvPr>
          <p:cNvSpPr/>
          <p:nvPr/>
        </p:nvSpPr>
        <p:spPr>
          <a:xfrm>
            <a:off x="1446285" y="2585159"/>
            <a:ext cx="547190" cy="10705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621990-B0D0-42F1-96F9-A357D6A4F5FA}"/>
              </a:ext>
            </a:extLst>
          </p:cNvPr>
          <p:cNvSpPr/>
          <p:nvPr/>
        </p:nvSpPr>
        <p:spPr>
          <a:xfrm>
            <a:off x="1179692" y="2518847"/>
            <a:ext cx="1183674" cy="1248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6CBCA1-03A5-412E-A5D3-343FF0F4D782}"/>
              </a:ext>
            </a:extLst>
          </p:cNvPr>
          <p:cNvSpPr/>
          <p:nvPr/>
        </p:nvSpPr>
        <p:spPr>
          <a:xfrm>
            <a:off x="1004234" y="2665962"/>
            <a:ext cx="1494243" cy="8617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C4B65E5-4E1E-4D94-A412-E9F007D82992}"/>
              </a:ext>
            </a:extLst>
          </p:cNvPr>
          <p:cNvSpPr/>
          <p:nvPr/>
        </p:nvSpPr>
        <p:spPr>
          <a:xfrm>
            <a:off x="975677" y="2518847"/>
            <a:ext cx="1212393" cy="909070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Organigramme : Connecteur 50">
            <a:extLst>
              <a:ext uri="{FF2B5EF4-FFF2-40B4-BE49-F238E27FC236}">
                <a16:creationId xmlns:a16="http://schemas.microsoft.com/office/drawing/2014/main" id="{697FCEFE-3E7F-46D6-A186-D24CA02508F0}"/>
              </a:ext>
            </a:extLst>
          </p:cNvPr>
          <p:cNvSpPr/>
          <p:nvPr/>
        </p:nvSpPr>
        <p:spPr>
          <a:xfrm>
            <a:off x="1701979" y="3075296"/>
            <a:ext cx="45719" cy="45719"/>
          </a:xfrm>
          <a:prstGeom prst="flowChartConnector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052F98-8F8F-4422-925F-8115AD068581}"/>
              </a:ext>
            </a:extLst>
          </p:cNvPr>
          <p:cNvSpPr/>
          <p:nvPr/>
        </p:nvSpPr>
        <p:spPr>
          <a:xfrm>
            <a:off x="1443058" y="2804327"/>
            <a:ext cx="5639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>
                <a:solidFill>
                  <a:srgbClr val="0070C0"/>
                </a:solidFill>
              </a:rPr>
              <a:t>(</a:t>
            </a:r>
            <a:r>
              <a:rPr lang="fr-FR" sz="1200" err="1">
                <a:solidFill>
                  <a:srgbClr val="0070C0"/>
                </a:solidFill>
              </a:rPr>
              <a:t>b</a:t>
            </a:r>
            <a:r>
              <a:rPr lang="fr-FR" sz="1200" baseline="-25000" err="1">
                <a:solidFill>
                  <a:srgbClr val="0070C0"/>
                </a:solidFill>
              </a:rPr>
              <a:t>x</a:t>
            </a:r>
            <a:r>
              <a:rPr lang="fr-FR" sz="1200" err="1">
                <a:solidFill>
                  <a:srgbClr val="0070C0"/>
                </a:solidFill>
              </a:rPr>
              <a:t>,b</a:t>
            </a:r>
            <a:r>
              <a:rPr lang="fr-FR" sz="1200" baseline="-25000" err="1">
                <a:solidFill>
                  <a:srgbClr val="0070C0"/>
                </a:solidFill>
              </a:rPr>
              <a:t>y</a:t>
            </a:r>
            <a:r>
              <a:rPr lang="fr-FR" sz="120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38" name="Organigramme : Connecteur 37">
            <a:extLst>
              <a:ext uri="{FF2B5EF4-FFF2-40B4-BE49-F238E27FC236}">
                <a16:creationId xmlns:a16="http://schemas.microsoft.com/office/drawing/2014/main" id="{13C6C9F9-26D5-48B2-8909-DBEC13E31444}"/>
              </a:ext>
            </a:extLst>
          </p:cNvPr>
          <p:cNvSpPr/>
          <p:nvPr/>
        </p:nvSpPr>
        <p:spPr>
          <a:xfrm>
            <a:off x="8102382" y="2600154"/>
            <a:ext cx="314325" cy="33875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Organigramme : Connecteur 57">
            <a:extLst>
              <a:ext uri="{FF2B5EF4-FFF2-40B4-BE49-F238E27FC236}">
                <a16:creationId xmlns:a16="http://schemas.microsoft.com/office/drawing/2014/main" id="{47A3386C-96BE-4553-B7F7-02E2B29D6897}"/>
              </a:ext>
            </a:extLst>
          </p:cNvPr>
          <p:cNvSpPr/>
          <p:nvPr/>
        </p:nvSpPr>
        <p:spPr>
          <a:xfrm>
            <a:off x="8102381" y="2967207"/>
            <a:ext cx="314325" cy="338755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44114DF9-7FD5-45FA-9C5D-E080469EA21E}"/>
              </a:ext>
            </a:extLst>
          </p:cNvPr>
          <p:cNvSpPr txBox="1"/>
          <p:nvPr/>
        </p:nvSpPr>
        <p:spPr>
          <a:xfrm>
            <a:off x="7390264" y="4102178"/>
            <a:ext cx="214342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fr-FR" sz="1600">
                <a:latin typeface="+mj-lt"/>
              </a:rPr>
              <a:t> </a:t>
            </a:r>
            <a:r>
              <a:rPr lang="el-GR" sz="2400">
                <a:latin typeface="Gabriola" panose="04040605051002020D02" pitchFamily="82" charset="0"/>
              </a:rPr>
              <a:t>σ</a:t>
            </a:r>
            <a:r>
              <a:rPr lang="fr-FR" sz="1600">
                <a:latin typeface="Gabriola" panose="04040605051002020D02" pitchFamily="82" charset="0"/>
              </a:rPr>
              <a:t> = </a:t>
            </a:r>
            <a:r>
              <a:rPr lang="fr-FR" sz="1600">
                <a:latin typeface="+mj-lt"/>
              </a:rPr>
              <a:t>Fonction </a:t>
            </a:r>
            <a:r>
              <a:rPr lang="fr-FR" sz="1600" err="1">
                <a:latin typeface="+mj-lt"/>
              </a:rPr>
              <a:t>Sigmoid</a:t>
            </a:r>
            <a:endParaRPr lang="fr-FR" sz="1600">
              <a:latin typeface="+mj-lt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47A8B170-3C99-4330-AA10-4EC8DEE708E9}"/>
              </a:ext>
            </a:extLst>
          </p:cNvPr>
          <p:cNvSpPr txBox="1"/>
          <p:nvPr/>
        </p:nvSpPr>
        <p:spPr>
          <a:xfrm>
            <a:off x="7390264" y="4579482"/>
            <a:ext cx="31212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600">
                <a:latin typeface="Gabriola" panose="04040605051002020D02" pitchFamily="82" charset="0"/>
              </a:rPr>
              <a:t>Ρ</a:t>
            </a:r>
            <a:r>
              <a:rPr lang="fr-FR" sz="1600" baseline="-25000">
                <a:latin typeface="Gabriola" panose="04040605051002020D02" pitchFamily="82" charset="0"/>
              </a:rPr>
              <a:t>h,</a:t>
            </a:r>
            <a:r>
              <a:rPr lang="fr-FR" sz="1600">
                <a:latin typeface="Gabriola" panose="04040605051002020D02" pitchFamily="82" charset="0"/>
              </a:rPr>
              <a:t> </a:t>
            </a:r>
            <a:r>
              <a:rPr lang="el-GR" sz="1600">
                <a:latin typeface="Gabriola" panose="04040605051002020D02" pitchFamily="82" charset="0"/>
              </a:rPr>
              <a:t>Ρ</a:t>
            </a:r>
            <a:r>
              <a:rPr lang="fr-FR" sz="1600" baseline="-25000">
                <a:latin typeface="Gabriola" panose="04040605051002020D02" pitchFamily="82" charset="0"/>
              </a:rPr>
              <a:t>w</a:t>
            </a:r>
            <a:r>
              <a:rPr lang="fr-FR" sz="1600">
                <a:latin typeface="Gabriola" panose="04040605051002020D02" pitchFamily="82" charset="0"/>
              </a:rPr>
              <a:t> </a:t>
            </a:r>
            <a:r>
              <a:rPr lang="fr-FR" sz="1600">
                <a:latin typeface="+mj-lt"/>
              </a:rPr>
              <a:t>= Anchor Dimension</a:t>
            </a:r>
          </a:p>
        </p:txBody>
      </p:sp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4023D3D5-8A25-4ACE-A510-342397DB421B}"/>
              </a:ext>
            </a:extLst>
          </p:cNvPr>
          <p:cNvSpPr/>
          <p:nvPr/>
        </p:nvSpPr>
        <p:spPr>
          <a:xfrm rot="5400000">
            <a:off x="8253332" y="5196705"/>
            <a:ext cx="417286" cy="10527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E1EFF6A-6D20-402C-B68C-C29FF5C2EB8B}"/>
              </a:ext>
            </a:extLst>
          </p:cNvPr>
          <p:cNvSpPr txBox="1"/>
          <p:nvPr/>
        </p:nvSpPr>
        <p:spPr>
          <a:xfrm>
            <a:off x="7390264" y="5580632"/>
            <a:ext cx="2505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latin typeface="+mj-lt"/>
                <a:sym typeface="Wingdings" panose="05000000000000000000" pitchFamily="2" charset="2"/>
              </a:rPr>
              <a:t> Déterminés par K-</a:t>
            </a:r>
            <a:r>
              <a:rPr lang="fr-FR" sz="1400" err="1">
                <a:latin typeface="+mj-lt"/>
                <a:sym typeface="Wingdings" panose="05000000000000000000" pitchFamily="2" charset="2"/>
              </a:rPr>
              <a:t>Means</a:t>
            </a:r>
            <a:r>
              <a:rPr lang="fr-FR" sz="1400">
                <a:latin typeface="+mj-lt"/>
                <a:sym typeface="Wingdings" panose="05000000000000000000" pitchFamily="2" charset="2"/>
              </a:rPr>
              <a:t> par les auteurs et fixés</a:t>
            </a:r>
            <a:endParaRPr lang="fr-FR" sz="1400">
              <a:latin typeface="+mj-lt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04970F-58C1-464C-94EF-06F85009F3FA}"/>
              </a:ext>
            </a:extLst>
          </p:cNvPr>
          <p:cNvSpPr/>
          <p:nvPr/>
        </p:nvSpPr>
        <p:spPr>
          <a:xfrm>
            <a:off x="1179692" y="1562671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8B8B7E5D-344B-4543-98A1-E5F79AA4EA3D}"/>
              </a:ext>
            </a:extLst>
          </p:cNvPr>
          <p:cNvSpPr txBox="1"/>
          <p:nvPr/>
        </p:nvSpPr>
        <p:spPr>
          <a:xfrm>
            <a:off x="7897834" y="1620310"/>
            <a:ext cx="163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Output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B151AF39-4AA6-4987-9F5A-BAA28A5211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35" t="84956" r="61482" b="7410"/>
          <a:stretch/>
        </p:blipFill>
        <p:spPr>
          <a:xfrm>
            <a:off x="7852299" y="2017940"/>
            <a:ext cx="1104900" cy="369332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7F1E80A3-320B-42CF-A89D-41DF1A9CF065}"/>
              </a:ext>
            </a:extLst>
          </p:cNvPr>
          <p:cNvSpPr txBox="1"/>
          <p:nvPr/>
        </p:nvSpPr>
        <p:spPr>
          <a:xfrm>
            <a:off x="461637" y="198669"/>
            <a:ext cx="45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5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8" grpId="0" animBg="1"/>
      <p:bldP spid="58" grpId="0" animBg="1"/>
      <p:bldP spid="40" grpId="0"/>
      <p:bldP spid="44" grpId="0"/>
      <p:bldP spid="6" grpId="0" animBg="1"/>
      <p:bldP spid="7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3244300B-5A41-E64C-B02F-6A223407214D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C5099985-3396-4B0F-9E0B-9D4C9151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03" y="1946470"/>
            <a:ext cx="3653207" cy="2739449"/>
          </a:xfrm>
          <a:prstGeom prst="rect">
            <a:avLst/>
          </a:prstGeom>
        </p:spPr>
      </p:pic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F3E6A72E-F617-4F9E-98E8-8CB256C95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389413"/>
              </p:ext>
            </p:extLst>
          </p:nvPr>
        </p:nvGraphicFramePr>
        <p:xfrm>
          <a:off x="666403" y="1946470"/>
          <a:ext cx="3649980" cy="2739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6660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216660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9131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29" name="Rectangle 28">
            <a:extLst>
              <a:ext uri="{FF2B5EF4-FFF2-40B4-BE49-F238E27FC236}">
                <a16:creationId xmlns:a16="http://schemas.microsoft.com/office/drawing/2014/main" id="{F4679D08-820A-4D52-8CC5-9A31E4D953D8}"/>
              </a:ext>
            </a:extLst>
          </p:cNvPr>
          <p:cNvSpPr/>
          <p:nvPr/>
        </p:nvSpPr>
        <p:spPr>
          <a:xfrm>
            <a:off x="2163871" y="2093840"/>
            <a:ext cx="547190" cy="107051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A621990-B0D0-42F1-96F9-A357D6A4F5FA}"/>
              </a:ext>
            </a:extLst>
          </p:cNvPr>
          <p:cNvSpPr/>
          <p:nvPr/>
        </p:nvSpPr>
        <p:spPr>
          <a:xfrm>
            <a:off x="1880923" y="1947819"/>
            <a:ext cx="1183674" cy="124810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6CBCA1-03A5-412E-A5D3-343FF0F4D782}"/>
              </a:ext>
            </a:extLst>
          </p:cNvPr>
          <p:cNvSpPr/>
          <p:nvPr/>
        </p:nvSpPr>
        <p:spPr>
          <a:xfrm>
            <a:off x="1721820" y="2174643"/>
            <a:ext cx="1494243" cy="8617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A5DBEC-53FC-4500-87B2-78A586E0E5DF}"/>
              </a:ext>
            </a:extLst>
          </p:cNvPr>
          <p:cNvSpPr/>
          <p:nvPr/>
        </p:nvSpPr>
        <p:spPr>
          <a:xfrm>
            <a:off x="1133784" y="2011699"/>
            <a:ext cx="547190" cy="10705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566700-2641-41F2-B63F-36115754CF86}"/>
              </a:ext>
            </a:extLst>
          </p:cNvPr>
          <p:cNvSpPr/>
          <p:nvPr/>
        </p:nvSpPr>
        <p:spPr>
          <a:xfrm>
            <a:off x="867191" y="1945387"/>
            <a:ext cx="1183674" cy="124810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5FD9020-EAF6-4AA5-9CF9-B3DE4661F2DC}"/>
              </a:ext>
            </a:extLst>
          </p:cNvPr>
          <p:cNvSpPr/>
          <p:nvPr/>
        </p:nvSpPr>
        <p:spPr>
          <a:xfrm>
            <a:off x="691733" y="2092502"/>
            <a:ext cx="1494243" cy="8617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1E0114-EBCA-44EB-BF53-90E2017ECF4D}"/>
              </a:ext>
            </a:extLst>
          </p:cNvPr>
          <p:cNvSpPr/>
          <p:nvPr/>
        </p:nvSpPr>
        <p:spPr>
          <a:xfrm>
            <a:off x="3266118" y="2066450"/>
            <a:ext cx="547190" cy="107051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2A50D2-5DD2-4A27-AEEB-79641B26CAAC}"/>
              </a:ext>
            </a:extLst>
          </p:cNvPr>
          <p:cNvSpPr/>
          <p:nvPr/>
        </p:nvSpPr>
        <p:spPr>
          <a:xfrm>
            <a:off x="2999525" y="2000138"/>
            <a:ext cx="1183674" cy="124810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E55946-0E00-4493-B338-2E4E9F8EEDAD}"/>
              </a:ext>
            </a:extLst>
          </p:cNvPr>
          <p:cNvSpPr/>
          <p:nvPr/>
        </p:nvSpPr>
        <p:spPr>
          <a:xfrm>
            <a:off x="2824067" y="2147253"/>
            <a:ext cx="1494243" cy="8617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DE7FF3-F1F9-4007-87F6-98F8D6B7495B}"/>
              </a:ext>
            </a:extLst>
          </p:cNvPr>
          <p:cNvSpPr/>
          <p:nvPr/>
        </p:nvSpPr>
        <p:spPr>
          <a:xfrm>
            <a:off x="1121404" y="2852320"/>
            <a:ext cx="547190" cy="131386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32C859-C51E-4F62-B49F-1CF5D27BBD9B}"/>
              </a:ext>
            </a:extLst>
          </p:cNvPr>
          <p:cNvSpPr/>
          <p:nvPr/>
        </p:nvSpPr>
        <p:spPr>
          <a:xfrm>
            <a:off x="854811" y="2786007"/>
            <a:ext cx="1183674" cy="1466774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E93522E-A47C-4B99-A5E9-66017B04011C}"/>
              </a:ext>
            </a:extLst>
          </p:cNvPr>
          <p:cNvSpPr/>
          <p:nvPr/>
        </p:nvSpPr>
        <p:spPr>
          <a:xfrm>
            <a:off x="679353" y="2933122"/>
            <a:ext cx="1494243" cy="103363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F34F88-D712-4077-844A-D5413D724BD9}"/>
              </a:ext>
            </a:extLst>
          </p:cNvPr>
          <p:cNvSpPr/>
          <p:nvPr/>
        </p:nvSpPr>
        <p:spPr>
          <a:xfrm>
            <a:off x="2481701" y="2703776"/>
            <a:ext cx="510023" cy="1434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712179-AA4E-41DF-A55E-56B7DFBDA017}"/>
              </a:ext>
            </a:extLst>
          </p:cNvPr>
          <p:cNvSpPr/>
          <p:nvPr/>
        </p:nvSpPr>
        <p:spPr>
          <a:xfrm>
            <a:off x="2215108" y="2614079"/>
            <a:ext cx="1103274" cy="1672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17044A7-0CA6-4703-B0EA-3430BB18EAA5}"/>
              </a:ext>
            </a:extLst>
          </p:cNvPr>
          <p:cNvSpPr/>
          <p:nvPr/>
        </p:nvSpPr>
        <p:spPr>
          <a:xfrm>
            <a:off x="2039651" y="2812069"/>
            <a:ext cx="1392748" cy="1154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89ED92A-E54A-4601-89D6-00FAFD8AD1E3}"/>
              </a:ext>
            </a:extLst>
          </p:cNvPr>
          <p:cNvSpPr/>
          <p:nvPr/>
        </p:nvSpPr>
        <p:spPr>
          <a:xfrm>
            <a:off x="3263470" y="2869158"/>
            <a:ext cx="547190" cy="1313861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D4C34C7-F1C5-4401-A081-F6CD7E5FD848}"/>
              </a:ext>
            </a:extLst>
          </p:cNvPr>
          <p:cNvSpPr/>
          <p:nvPr/>
        </p:nvSpPr>
        <p:spPr>
          <a:xfrm>
            <a:off x="2996877" y="2802845"/>
            <a:ext cx="1183674" cy="1466774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85F99DA-D362-47AF-84E7-9A31DCBFAAA3}"/>
              </a:ext>
            </a:extLst>
          </p:cNvPr>
          <p:cNvSpPr/>
          <p:nvPr/>
        </p:nvSpPr>
        <p:spPr>
          <a:xfrm>
            <a:off x="2821419" y="2949960"/>
            <a:ext cx="1494243" cy="1033639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BAEBA44-19C1-43C8-867F-51F8712566A3}"/>
              </a:ext>
            </a:extLst>
          </p:cNvPr>
          <p:cNvSpPr/>
          <p:nvPr/>
        </p:nvSpPr>
        <p:spPr>
          <a:xfrm>
            <a:off x="1117429" y="3306016"/>
            <a:ext cx="547190" cy="1313861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7D9351D-1B40-49B6-9C6F-0C73F5087D48}"/>
              </a:ext>
            </a:extLst>
          </p:cNvPr>
          <p:cNvSpPr/>
          <p:nvPr/>
        </p:nvSpPr>
        <p:spPr>
          <a:xfrm>
            <a:off x="850836" y="3239703"/>
            <a:ext cx="1183674" cy="1466774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E1C816-D048-4C9E-AD42-59352EEC771F}"/>
              </a:ext>
            </a:extLst>
          </p:cNvPr>
          <p:cNvSpPr/>
          <p:nvPr/>
        </p:nvSpPr>
        <p:spPr>
          <a:xfrm>
            <a:off x="675378" y="3386818"/>
            <a:ext cx="1494243" cy="1033639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E0E7048-2A36-47F6-90D8-8406EA27873E}"/>
              </a:ext>
            </a:extLst>
          </p:cNvPr>
          <p:cNvSpPr/>
          <p:nvPr/>
        </p:nvSpPr>
        <p:spPr>
          <a:xfrm>
            <a:off x="2193027" y="3282991"/>
            <a:ext cx="547190" cy="1313861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5394C6D-1491-4E31-AF00-F753137C7B3E}"/>
              </a:ext>
            </a:extLst>
          </p:cNvPr>
          <p:cNvSpPr/>
          <p:nvPr/>
        </p:nvSpPr>
        <p:spPr>
          <a:xfrm>
            <a:off x="1926434" y="3216678"/>
            <a:ext cx="1183674" cy="1466774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245AB25-A71E-41E0-9073-14AB18AC7151}"/>
              </a:ext>
            </a:extLst>
          </p:cNvPr>
          <p:cNvSpPr/>
          <p:nvPr/>
        </p:nvSpPr>
        <p:spPr>
          <a:xfrm>
            <a:off x="1750976" y="3363793"/>
            <a:ext cx="1494243" cy="1033639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BAF8F8C-F9A0-4085-A14F-BB36825604D7}"/>
              </a:ext>
            </a:extLst>
          </p:cNvPr>
          <p:cNvSpPr/>
          <p:nvPr/>
        </p:nvSpPr>
        <p:spPr>
          <a:xfrm>
            <a:off x="3260243" y="3266242"/>
            <a:ext cx="547190" cy="131386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5573BC-D65E-46FA-BE0E-703B108D1A74}"/>
              </a:ext>
            </a:extLst>
          </p:cNvPr>
          <p:cNvSpPr/>
          <p:nvPr/>
        </p:nvSpPr>
        <p:spPr>
          <a:xfrm>
            <a:off x="2993650" y="3199929"/>
            <a:ext cx="1183674" cy="1466774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08A5086-A238-4EB9-A1FB-8257825F53F4}"/>
              </a:ext>
            </a:extLst>
          </p:cNvPr>
          <p:cNvSpPr/>
          <p:nvPr/>
        </p:nvSpPr>
        <p:spPr>
          <a:xfrm>
            <a:off x="2818192" y="3347044"/>
            <a:ext cx="1494243" cy="103363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A529ACC-E08D-47FF-A33D-65358131BE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84" t="49682" r="28132" b="31137"/>
          <a:stretch/>
        </p:blipFill>
        <p:spPr>
          <a:xfrm>
            <a:off x="8867345" y="2353315"/>
            <a:ext cx="2206305" cy="1315449"/>
          </a:xfrm>
          <a:prstGeom prst="rect">
            <a:avLst/>
          </a:prstGeom>
        </p:spPr>
      </p:pic>
      <p:pic>
        <p:nvPicPr>
          <p:cNvPr id="85" name="Image 84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C8994F11-92D0-40A2-8627-3F0274F6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586" y="2395531"/>
            <a:ext cx="2404004" cy="1802703"/>
          </a:xfrm>
          <a:prstGeom prst="rect">
            <a:avLst/>
          </a:prstGeom>
        </p:spPr>
      </p:pic>
      <p:graphicFrame>
        <p:nvGraphicFramePr>
          <p:cNvPr id="86" name="Tableau 8">
            <a:extLst>
              <a:ext uri="{FF2B5EF4-FFF2-40B4-BE49-F238E27FC236}">
                <a16:creationId xmlns:a16="http://schemas.microsoft.com/office/drawing/2014/main" id="{49B822B8-6A49-4DD2-AF2F-0B77F397DF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036972"/>
              </p:ext>
            </p:extLst>
          </p:nvPr>
        </p:nvGraphicFramePr>
        <p:xfrm>
          <a:off x="6474932" y="2398080"/>
          <a:ext cx="2401881" cy="18027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0627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800627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800627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60090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60090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60090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03B67D1-3161-4995-B9FB-02E9AB9BF1D6}"/>
              </a:ext>
            </a:extLst>
          </p:cNvPr>
          <p:cNvSpPr/>
          <p:nvPr/>
        </p:nvSpPr>
        <p:spPr>
          <a:xfrm>
            <a:off x="7274687" y="2998965"/>
            <a:ext cx="797718" cy="593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8A879544-497A-4AC7-A57B-BDD07F5CB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7" t="84113" r="13418" b="1000"/>
          <a:stretch/>
        </p:blipFill>
        <p:spPr>
          <a:xfrm>
            <a:off x="9741584" y="4016263"/>
            <a:ext cx="2269278" cy="49966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87379BA-776C-4D85-83C6-A742CC07C650}"/>
              </a:ext>
            </a:extLst>
          </p:cNvPr>
          <p:cNvSpPr txBox="1"/>
          <p:nvPr/>
        </p:nvSpPr>
        <p:spPr>
          <a:xfrm>
            <a:off x="10444447" y="3622642"/>
            <a:ext cx="86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/>
              <a:t>Box</a:t>
            </a:r>
            <a:r>
              <a:rPr lang="fr-FR"/>
              <a:t> </a:t>
            </a:r>
            <a:r>
              <a:rPr lang="fr-FR" sz="1400"/>
              <a:t>i : 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35AB315-A80D-43E8-8AEA-33B1CEB84094}"/>
              </a:ext>
            </a:extLst>
          </p:cNvPr>
          <p:cNvSpPr txBox="1"/>
          <p:nvPr/>
        </p:nvSpPr>
        <p:spPr>
          <a:xfrm>
            <a:off x="7470530" y="1551729"/>
            <a:ext cx="31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/>
              <a:t>3 </a:t>
            </a:r>
            <a:r>
              <a:rPr lang="fr-FR" b="1" err="1"/>
              <a:t>predicted</a:t>
            </a:r>
            <a:r>
              <a:rPr lang="fr-FR" b="1"/>
              <a:t> boxes for </a:t>
            </a:r>
            <a:r>
              <a:rPr lang="fr-FR" b="1" err="1"/>
              <a:t>each</a:t>
            </a:r>
            <a:r>
              <a:rPr lang="fr-FR" b="1"/>
              <a:t> </a:t>
            </a:r>
            <a:r>
              <a:rPr lang="fr-FR" b="1" err="1"/>
              <a:t>cell</a:t>
            </a:r>
            <a:endParaRPr lang="fr-FR" b="1"/>
          </a:p>
        </p:txBody>
      </p:sp>
      <p:pic>
        <p:nvPicPr>
          <p:cNvPr id="51" name="Picture 2" descr="Equal Button Icon 958882">
            <a:extLst>
              <a:ext uri="{FF2B5EF4-FFF2-40B4-BE49-F238E27FC236}">
                <a16:creationId xmlns:a16="http://schemas.microsoft.com/office/drawing/2014/main" id="{1B7A7B43-2BC5-F242-A677-10866C66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50" y="2933122"/>
            <a:ext cx="823441" cy="82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ZoneTexte 57">
            <a:extLst>
              <a:ext uri="{FF2B5EF4-FFF2-40B4-BE49-F238E27FC236}">
                <a16:creationId xmlns:a16="http://schemas.microsoft.com/office/drawing/2014/main" id="{8BC3C92A-74F5-8C43-8EC5-0514136630EB}"/>
              </a:ext>
            </a:extLst>
          </p:cNvPr>
          <p:cNvSpPr txBox="1"/>
          <p:nvPr/>
        </p:nvSpPr>
        <p:spPr>
          <a:xfrm>
            <a:off x="7758177" y="4949256"/>
            <a:ext cx="364998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  </a:t>
            </a:r>
            <a:r>
              <a:rPr lang="fr-FR" b="1"/>
              <a:t>13 x 13 </a:t>
            </a:r>
            <a:r>
              <a:rPr lang="fr-FR"/>
              <a:t>x 3 </a:t>
            </a:r>
          </a:p>
          <a:p>
            <a:r>
              <a:rPr lang="fr-FR"/>
              <a:t>+ </a:t>
            </a:r>
            <a:r>
              <a:rPr lang="fr-FR" b="1"/>
              <a:t>26 x 26 </a:t>
            </a:r>
            <a:r>
              <a:rPr lang="fr-FR"/>
              <a:t>x 3</a:t>
            </a:r>
          </a:p>
          <a:p>
            <a:r>
              <a:rPr lang="fr-FR"/>
              <a:t>+ </a:t>
            </a:r>
            <a:r>
              <a:rPr lang="fr-FR" b="1"/>
              <a:t>52 x 52 </a:t>
            </a:r>
            <a:r>
              <a:rPr lang="fr-FR"/>
              <a:t>x 3 </a:t>
            </a:r>
          </a:p>
          <a:p>
            <a:r>
              <a:rPr lang="fr-FR" sz="2400" b="1"/>
              <a:t>= 10 647 </a:t>
            </a:r>
            <a:r>
              <a:rPr lang="fr-FR" sz="2400" b="1" err="1"/>
              <a:t>predicted</a:t>
            </a:r>
            <a:r>
              <a:rPr lang="fr-FR" sz="2400" b="1"/>
              <a:t> boxes</a:t>
            </a:r>
          </a:p>
        </p:txBody>
      </p:sp>
      <p:sp>
        <p:nvSpPr>
          <p:cNvPr id="61" name="Rectangle : coins arrondis 60">
            <a:extLst>
              <a:ext uri="{FF2B5EF4-FFF2-40B4-BE49-F238E27FC236}">
                <a16:creationId xmlns:a16="http://schemas.microsoft.com/office/drawing/2014/main" id="{F01861CD-A030-C84C-94C5-9D6EED260F00}"/>
              </a:ext>
            </a:extLst>
          </p:cNvPr>
          <p:cNvSpPr/>
          <p:nvPr/>
        </p:nvSpPr>
        <p:spPr>
          <a:xfrm>
            <a:off x="6210228" y="5149929"/>
            <a:ext cx="1098933" cy="6464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err="1"/>
              <a:t>Yolo</a:t>
            </a:r>
            <a:r>
              <a:rPr lang="fr-FR" b="1"/>
              <a:t> v3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D41E238F-B9A1-45AF-9AA2-72B9E5D2986C}"/>
              </a:ext>
            </a:extLst>
          </p:cNvPr>
          <p:cNvSpPr txBox="1"/>
          <p:nvPr/>
        </p:nvSpPr>
        <p:spPr>
          <a:xfrm>
            <a:off x="461637" y="198669"/>
            <a:ext cx="45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468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7C7F55-BF35-044F-8301-E1F653DE043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1D9A25FF-DE59-7343-A2B8-370587BB8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36" y="2902859"/>
            <a:ext cx="3443955" cy="260361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C30D52B-1B85-374D-BC08-C9E7A6730811}"/>
              </a:ext>
            </a:extLst>
          </p:cNvPr>
          <p:cNvSpPr/>
          <p:nvPr/>
        </p:nvSpPr>
        <p:spPr>
          <a:xfrm>
            <a:off x="6069313" y="3627362"/>
            <a:ext cx="592046" cy="1354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649F8B5-911D-8F46-93D0-5B4CF90AB0D7}"/>
              </a:ext>
            </a:extLst>
          </p:cNvPr>
          <p:cNvSpPr/>
          <p:nvPr/>
        </p:nvSpPr>
        <p:spPr>
          <a:xfrm>
            <a:off x="5871140" y="3697611"/>
            <a:ext cx="849442" cy="11620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D877CF-6ED8-1A49-B485-A6E6AAC96F5A}"/>
              </a:ext>
            </a:extLst>
          </p:cNvPr>
          <p:cNvSpPr/>
          <p:nvPr/>
        </p:nvSpPr>
        <p:spPr>
          <a:xfrm>
            <a:off x="5806647" y="3895972"/>
            <a:ext cx="1072316" cy="8023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66" name="Tableau 8">
            <a:extLst>
              <a:ext uri="{FF2B5EF4-FFF2-40B4-BE49-F238E27FC236}">
                <a16:creationId xmlns:a16="http://schemas.microsoft.com/office/drawing/2014/main" id="{DB3E25F9-0444-5A44-A680-4FBFB5CA43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76087"/>
              </p:ext>
            </p:extLst>
          </p:nvPr>
        </p:nvGraphicFramePr>
        <p:xfrm>
          <a:off x="4443651" y="2906304"/>
          <a:ext cx="3443955" cy="2608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7437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167437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109081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78281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91283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912831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67" name="ZoneTexte 66">
            <a:extLst>
              <a:ext uri="{FF2B5EF4-FFF2-40B4-BE49-F238E27FC236}">
                <a16:creationId xmlns:a16="http://schemas.microsoft.com/office/drawing/2014/main" id="{A4A96A3C-6C8C-6147-BF3D-65D96720FCE0}"/>
              </a:ext>
            </a:extLst>
          </p:cNvPr>
          <p:cNvSpPr txBox="1"/>
          <p:nvPr/>
        </p:nvSpPr>
        <p:spPr>
          <a:xfrm>
            <a:off x="3202052" y="1188430"/>
            <a:ext cx="2246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err="1"/>
              <a:t>Filter</a:t>
            </a:r>
            <a:r>
              <a:rPr lang="fr-FR" b="1"/>
              <a:t> boxes </a:t>
            </a:r>
            <a:r>
              <a:rPr lang="fr-FR" b="1" err="1"/>
              <a:t>with</a:t>
            </a:r>
            <a:r>
              <a:rPr lang="fr-FR" b="1"/>
              <a:t> </a:t>
            </a:r>
            <a:r>
              <a:rPr lang="fr-FR" b="1" err="1"/>
              <a:t>detected</a:t>
            </a:r>
            <a:r>
              <a:rPr lang="fr-FR" b="1"/>
              <a:t> </a:t>
            </a:r>
            <a:r>
              <a:rPr lang="fr-FR" b="1" err="1"/>
              <a:t>object</a:t>
            </a:r>
            <a:r>
              <a:rPr lang="fr-FR" b="1"/>
              <a:t> : non-max suppression </a:t>
            </a:r>
          </a:p>
        </p:txBody>
      </p:sp>
      <p:pic>
        <p:nvPicPr>
          <p:cNvPr id="74" name="Image 73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EA2AEE0F-0E2D-F04C-9FEF-923A01CAD4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00" y="2937763"/>
            <a:ext cx="3443955" cy="2582537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8C3BE022-7602-1E49-8E97-58295C6017C8}"/>
              </a:ext>
            </a:extLst>
          </p:cNvPr>
          <p:cNvSpPr/>
          <p:nvPr/>
        </p:nvSpPr>
        <p:spPr>
          <a:xfrm>
            <a:off x="9925758" y="3552076"/>
            <a:ext cx="822196" cy="1289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78" name="Tableau 8">
            <a:extLst>
              <a:ext uri="{FF2B5EF4-FFF2-40B4-BE49-F238E27FC236}">
                <a16:creationId xmlns:a16="http://schemas.microsoft.com/office/drawing/2014/main" id="{DE21B3DF-7CCF-504B-AB62-DAECAC6119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88348"/>
              </p:ext>
            </p:extLst>
          </p:nvPr>
        </p:nvGraphicFramePr>
        <p:xfrm>
          <a:off x="8466615" y="2947104"/>
          <a:ext cx="3440727" cy="2576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6909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146909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146909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8589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8589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858950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79" name="ZoneTexte 78">
            <a:extLst>
              <a:ext uri="{FF2B5EF4-FFF2-40B4-BE49-F238E27FC236}">
                <a16:creationId xmlns:a16="http://schemas.microsoft.com/office/drawing/2014/main" id="{37189767-17FD-A248-86AC-511C284B6B3E}"/>
              </a:ext>
            </a:extLst>
          </p:cNvPr>
          <p:cNvSpPr txBox="1"/>
          <p:nvPr/>
        </p:nvSpPr>
        <p:spPr>
          <a:xfrm>
            <a:off x="9371199" y="2036753"/>
            <a:ext cx="1485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/>
              <a:t>Intersection over Union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6E14623B-A124-4330-B55C-A0B7702B78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27" t="93595" r="48838" b="1000"/>
          <a:stretch/>
        </p:blipFill>
        <p:spPr>
          <a:xfrm>
            <a:off x="1733925" y="2098762"/>
            <a:ext cx="756825" cy="386997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C05CA9C5-2FEF-0B4C-A250-4049AA173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27" t="84818" r="50746" b="7609"/>
          <a:stretch/>
        </p:blipFill>
        <p:spPr>
          <a:xfrm>
            <a:off x="1861535" y="1667419"/>
            <a:ext cx="489791" cy="411007"/>
          </a:xfrm>
          <a:prstGeom prst="rect">
            <a:avLst/>
          </a:prstGeom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3410A269-93E7-014F-94C9-99BC56D392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307" y="1240327"/>
            <a:ext cx="871433" cy="871433"/>
          </a:xfrm>
          <a:prstGeom prst="rect">
            <a:avLst/>
          </a:prstGeom>
        </p:spPr>
      </p:pic>
      <p:pic>
        <p:nvPicPr>
          <p:cNvPr id="57" name="Image 56" descr="Une image contenant herbe, extérieur, chien, champ&#10;&#10;Description générée automatiquement">
            <a:extLst>
              <a:ext uri="{FF2B5EF4-FFF2-40B4-BE49-F238E27FC236}">
                <a16:creationId xmlns:a16="http://schemas.microsoft.com/office/drawing/2014/main" id="{E1EA7E1E-8A9E-4B18-B737-6FA6E7EA7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6" y="2914711"/>
            <a:ext cx="3598067" cy="2602533"/>
          </a:xfrm>
          <a:prstGeom prst="rect">
            <a:avLst/>
          </a:prstGeom>
        </p:spPr>
      </p:pic>
      <p:graphicFrame>
        <p:nvGraphicFramePr>
          <p:cNvPr id="58" name="Tableau 8">
            <a:extLst>
              <a:ext uri="{FF2B5EF4-FFF2-40B4-BE49-F238E27FC236}">
                <a16:creationId xmlns:a16="http://schemas.microsoft.com/office/drawing/2014/main" id="{3A47895D-C63C-4590-B109-F452D7A578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4680"/>
              </p:ext>
            </p:extLst>
          </p:nvPr>
        </p:nvGraphicFramePr>
        <p:xfrm>
          <a:off x="258707" y="3072897"/>
          <a:ext cx="3594888" cy="24443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296">
                  <a:extLst>
                    <a:ext uri="{9D8B030D-6E8A-4147-A177-3AD203B41FA5}">
                      <a16:colId xmlns:a16="http://schemas.microsoft.com/office/drawing/2014/main" val="1481695948"/>
                    </a:ext>
                  </a:extLst>
                </a:gridCol>
                <a:gridCol w="1198296">
                  <a:extLst>
                    <a:ext uri="{9D8B030D-6E8A-4147-A177-3AD203B41FA5}">
                      <a16:colId xmlns:a16="http://schemas.microsoft.com/office/drawing/2014/main" val="3018745220"/>
                    </a:ext>
                  </a:extLst>
                </a:gridCol>
                <a:gridCol w="1198296">
                  <a:extLst>
                    <a:ext uri="{9D8B030D-6E8A-4147-A177-3AD203B41FA5}">
                      <a16:colId xmlns:a16="http://schemas.microsoft.com/office/drawing/2014/main" val="2396429106"/>
                    </a:ext>
                  </a:extLst>
                </a:gridCol>
              </a:tblGrid>
              <a:tr h="81478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871734"/>
                  </a:ext>
                </a:extLst>
              </a:tr>
              <a:tr h="81478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7334706"/>
                  </a:ext>
                </a:extLst>
              </a:tr>
              <a:tr h="814783"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8435296"/>
                  </a:ext>
                </a:extLst>
              </a:tr>
            </a:tbl>
          </a:graphicData>
        </a:graphic>
      </p:graphicFrame>
      <p:sp>
        <p:nvSpPr>
          <p:cNvPr id="59" name="Rectangle 58">
            <a:extLst>
              <a:ext uri="{FF2B5EF4-FFF2-40B4-BE49-F238E27FC236}">
                <a16:creationId xmlns:a16="http://schemas.microsoft.com/office/drawing/2014/main" id="{ABB067E3-3D12-4DEE-9D63-163B063B3175}"/>
              </a:ext>
            </a:extLst>
          </p:cNvPr>
          <p:cNvSpPr/>
          <p:nvPr/>
        </p:nvSpPr>
        <p:spPr>
          <a:xfrm>
            <a:off x="1709343" y="3040485"/>
            <a:ext cx="538931" cy="95519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B45744-11DF-42EF-91B0-290F2CF6727A}"/>
              </a:ext>
            </a:extLst>
          </p:cNvPr>
          <p:cNvSpPr/>
          <p:nvPr/>
        </p:nvSpPr>
        <p:spPr>
          <a:xfrm>
            <a:off x="1436000" y="2913594"/>
            <a:ext cx="1165809" cy="111365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24766C9-1B39-4F97-A685-BE2F6D7BFCBF}"/>
              </a:ext>
            </a:extLst>
          </p:cNvPr>
          <p:cNvSpPr/>
          <p:nvPr/>
        </p:nvSpPr>
        <p:spPr>
          <a:xfrm>
            <a:off x="1281586" y="3098798"/>
            <a:ext cx="1471690" cy="7689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0E3E68D-93A7-4DC0-B9CB-11D5F3793586}"/>
              </a:ext>
            </a:extLst>
          </p:cNvPr>
          <p:cNvSpPr/>
          <p:nvPr/>
        </p:nvSpPr>
        <p:spPr>
          <a:xfrm>
            <a:off x="679256" y="2958344"/>
            <a:ext cx="538931" cy="9551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790B7F-A856-4F80-B2C4-32323109AF03}"/>
              </a:ext>
            </a:extLst>
          </p:cNvPr>
          <p:cNvSpPr/>
          <p:nvPr/>
        </p:nvSpPr>
        <p:spPr>
          <a:xfrm>
            <a:off x="422268" y="2911162"/>
            <a:ext cx="1165809" cy="111365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45CA64-8151-41F0-A3C8-5EFB821CA205}"/>
              </a:ext>
            </a:extLst>
          </p:cNvPr>
          <p:cNvSpPr/>
          <p:nvPr/>
        </p:nvSpPr>
        <p:spPr>
          <a:xfrm>
            <a:off x="251499" y="3016657"/>
            <a:ext cx="1471690" cy="7689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7F4A8BA-F708-4AF5-BDEE-D6A088FB73C6}"/>
              </a:ext>
            </a:extLst>
          </p:cNvPr>
          <p:cNvSpPr/>
          <p:nvPr/>
        </p:nvSpPr>
        <p:spPr>
          <a:xfrm>
            <a:off x="2811590" y="3013095"/>
            <a:ext cx="538931" cy="9551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5A4F329-A04F-4BE7-9CE9-64DA0B34129C}"/>
              </a:ext>
            </a:extLst>
          </p:cNvPr>
          <p:cNvSpPr/>
          <p:nvPr/>
        </p:nvSpPr>
        <p:spPr>
          <a:xfrm>
            <a:off x="2554602" y="2965913"/>
            <a:ext cx="1165809" cy="1113654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CCCFA4-D964-4C53-8209-0BE51FDAC00C}"/>
              </a:ext>
            </a:extLst>
          </p:cNvPr>
          <p:cNvSpPr/>
          <p:nvPr/>
        </p:nvSpPr>
        <p:spPr>
          <a:xfrm>
            <a:off x="2383833" y="3071408"/>
            <a:ext cx="1471690" cy="76892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57D6C4C-F703-4429-86D0-B3802F7C5827}"/>
              </a:ext>
            </a:extLst>
          </p:cNvPr>
          <p:cNvSpPr/>
          <p:nvPr/>
        </p:nvSpPr>
        <p:spPr>
          <a:xfrm>
            <a:off x="666876" y="3825178"/>
            <a:ext cx="538931" cy="1172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30A8580-7EB9-4AAB-A7D8-20491E310BE9}"/>
              </a:ext>
            </a:extLst>
          </p:cNvPr>
          <p:cNvSpPr/>
          <p:nvPr/>
        </p:nvSpPr>
        <p:spPr>
          <a:xfrm>
            <a:off x="409888" y="3775336"/>
            <a:ext cx="1165809" cy="130876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8AE4AF-0977-4E9D-B43F-8CD8DE9E5D62}"/>
              </a:ext>
            </a:extLst>
          </p:cNvPr>
          <p:cNvSpPr/>
          <p:nvPr/>
        </p:nvSpPr>
        <p:spPr>
          <a:xfrm>
            <a:off x="239119" y="3875794"/>
            <a:ext cx="1471690" cy="92229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483BFBB-63E1-4A35-A9E0-F9C66540F3A7}"/>
              </a:ext>
            </a:extLst>
          </p:cNvPr>
          <p:cNvSpPr/>
          <p:nvPr/>
        </p:nvSpPr>
        <p:spPr>
          <a:xfrm>
            <a:off x="2026612" y="3689622"/>
            <a:ext cx="502325" cy="1279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AAA4809-CE02-4F61-83B9-6E09F21E2A63}"/>
              </a:ext>
            </a:extLst>
          </p:cNvPr>
          <p:cNvSpPr/>
          <p:nvPr/>
        </p:nvSpPr>
        <p:spPr>
          <a:xfrm>
            <a:off x="1768973" y="3625558"/>
            <a:ext cx="1086622" cy="149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FEB0B60-12A5-4A4C-8DAF-8A80EEB3C2C4}"/>
              </a:ext>
            </a:extLst>
          </p:cNvPr>
          <p:cNvSpPr/>
          <p:nvPr/>
        </p:nvSpPr>
        <p:spPr>
          <a:xfrm>
            <a:off x="1597886" y="3767781"/>
            <a:ext cx="1371726" cy="1030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0A33697-2AAB-42D6-AF28-D312578C9D32}"/>
              </a:ext>
            </a:extLst>
          </p:cNvPr>
          <p:cNvSpPr/>
          <p:nvPr/>
        </p:nvSpPr>
        <p:spPr>
          <a:xfrm>
            <a:off x="2808942" y="3842016"/>
            <a:ext cx="538931" cy="1172328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4BDFE84-5C70-4870-B757-9AD35C8273EF}"/>
              </a:ext>
            </a:extLst>
          </p:cNvPr>
          <p:cNvSpPr/>
          <p:nvPr/>
        </p:nvSpPr>
        <p:spPr>
          <a:xfrm>
            <a:off x="2551954" y="3792174"/>
            <a:ext cx="1165809" cy="1308769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0F4F050-3BAD-4352-B072-A2646BD837A6}"/>
              </a:ext>
            </a:extLst>
          </p:cNvPr>
          <p:cNvSpPr/>
          <p:nvPr/>
        </p:nvSpPr>
        <p:spPr>
          <a:xfrm>
            <a:off x="2381185" y="3892632"/>
            <a:ext cx="1471690" cy="922292"/>
          </a:xfrm>
          <a:prstGeom prst="rect">
            <a:avLst/>
          </a:prstGeom>
          <a:noFill/>
          <a:ln>
            <a:solidFill>
              <a:srgbClr val="C2E5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117898B-E22D-4F49-B5EC-64735DC9E22C}"/>
              </a:ext>
            </a:extLst>
          </p:cNvPr>
          <p:cNvSpPr/>
          <p:nvPr/>
        </p:nvSpPr>
        <p:spPr>
          <a:xfrm>
            <a:off x="662901" y="4278874"/>
            <a:ext cx="538931" cy="1172328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AA91876C-3593-49AC-9FF9-C66E59499E18}"/>
              </a:ext>
            </a:extLst>
          </p:cNvPr>
          <p:cNvSpPr/>
          <p:nvPr/>
        </p:nvSpPr>
        <p:spPr>
          <a:xfrm>
            <a:off x="405913" y="4229032"/>
            <a:ext cx="1165809" cy="1308769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8F051A0-3C08-4A31-86CC-42208DDB234F}"/>
              </a:ext>
            </a:extLst>
          </p:cNvPr>
          <p:cNvSpPr/>
          <p:nvPr/>
        </p:nvSpPr>
        <p:spPr>
          <a:xfrm>
            <a:off x="235144" y="4329490"/>
            <a:ext cx="1471690" cy="922292"/>
          </a:xfrm>
          <a:prstGeom prst="rect">
            <a:avLst/>
          </a:prstGeom>
          <a:noFill/>
          <a:ln>
            <a:solidFill>
              <a:srgbClr val="E044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0E5610A-ABAB-4381-9CBD-5EE9524CF823}"/>
              </a:ext>
            </a:extLst>
          </p:cNvPr>
          <p:cNvSpPr/>
          <p:nvPr/>
        </p:nvSpPr>
        <p:spPr>
          <a:xfrm>
            <a:off x="1738499" y="4255849"/>
            <a:ext cx="538931" cy="1172328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9AE3795-F6F3-4C9E-B500-5FDEBA292E6E}"/>
              </a:ext>
            </a:extLst>
          </p:cNvPr>
          <p:cNvSpPr/>
          <p:nvPr/>
        </p:nvSpPr>
        <p:spPr>
          <a:xfrm>
            <a:off x="1481511" y="4206007"/>
            <a:ext cx="1165809" cy="1308769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128E1AD-D188-4CCC-A055-D57F5AE1AC6A}"/>
              </a:ext>
            </a:extLst>
          </p:cNvPr>
          <p:cNvSpPr/>
          <p:nvPr/>
        </p:nvSpPr>
        <p:spPr>
          <a:xfrm>
            <a:off x="1310742" y="4306465"/>
            <a:ext cx="1471690" cy="922292"/>
          </a:xfrm>
          <a:prstGeom prst="rect">
            <a:avLst/>
          </a:prstGeom>
          <a:noFill/>
          <a:ln>
            <a:solidFill>
              <a:srgbClr val="23D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483AFD6-A9F4-429F-AB99-6A971ABF77FC}"/>
              </a:ext>
            </a:extLst>
          </p:cNvPr>
          <p:cNvSpPr/>
          <p:nvPr/>
        </p:nvSpPr>
        <p:spPr>
          <a:xfrm>
            <a:off x="2805715" y="4239100"/>
            <a:ext cx="538931" cy="11723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F90BC27-6855-4F24-9A13-A6F3B7CF756F}"/>
              </a:ext>
            </a:extLst>
          </p:cNvPr>
          <p:cNvSpPr/>
          <p:nvPr/>
        </p:nvSpPr>
        <p:spPr>
          <a:xfrm>
            <a:off x="2548727" y="4189258"/>
            <a:ext cx="1165809" cy="130876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728343-87A4-4566-B118-0A05F1AFE3B8}"/>
              </a:ext>
            </a:extLst>
          </p:cNvPr>
          <p:cNvSpPr/>
          <p:nvPr/>
        </p:nvSpPr>
        <p:spPr>
          <a:xfrm>
            <a:off x="2377958" y="4289716"/>
            <a:ext cx="1471690" cy="92229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5" name="Picture 8" descr="Arrow Icon 3149413">
            <a:extLst>
              <a:ext uri="{FF2B5EF4-FFF2-40B4-BE49-F238E27FC236}">
                <a16:creationId xmlns:a16="http://schemas.microsoft.com/office/drawing/2014/main" id="{5491F7C7-EED9-4234-90B3-203F529CB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9763" flipH="1">
            <a:off x="3729348" y="2032525"/>
            <a:ext cx="1260198" cy="126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8" descr="Arrow Icon 3149413">
            <a:extLst>
              <a:ext uri="{FF2B5EF4-FFF2-40B4-BE49-F238E27FC236}">
                <a16:creationId xmlns:a16="http://schemas.microsoft.com/office/drawing/2014/main" id="{0BCB459D-CD7E-48D9-8599-4FB93545A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549763" flipH="1">
            <a:off x="7600001" y="1881365"/>
            <a:ext cx="1260198" cy="126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>
            <a:extLst>
              <a:ext uri="{FF2B5EF4-FFF2-40B4-BE49-F238E27FC236}">
                <a16:creationId xmlns:a16="http://schemas.microsoft.com/office/drawing/2014/main" id="{CD255226-B368-4891-A21B-A818D0EE24BC}"/>
              </a:ext>
            </a:extLst>
          </p:cNvPr>
          <p:cNvSpPr txBox="1"/>
          <p:nvPr/>
        </p:nvSpPr>
        <p:spPr>
          <a:xfrm>
            <a:off x="461637" y="198669"/>
            <a:ext cx="45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4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67" grpId="0"/>
      <p:bldP spid="76" grpId="0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AF0ECC3-6FC2-4E40-9BD4-01F0E8BC7B6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6">
            <a:extLst>
              <a:ext uri="{FF2B5EF4-FFF2-40B4-BE49-F238E27FC236}">
                <a16:creationId xmlns:a16="http://schemas.microsoft.com/office/drawing/2014/main" id="{C15F05F4-8C30-574E-A076-C6D1ACEDF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47" y="753560"/>
            <a:ext cx="4033356" cy="202165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7808482" y="135065"/>
            <a:ext cx="4559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Intersection over Union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692E6EC-9186-C14F-9449-493F2E0EEC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" t="47555" r="67788" b="9186"/>
          <a:stretch/>
        </p:blipFill>
        <p:spPr>
          <a:xfrm>
            <a:off x="1529080" y="2936240"/>
            <a:ext cx="2550160" cy="29667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C806C6-32F0-48A8-977B-155BB213C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5" t="47625" r="916" b="9115"/>
          <a:stretch/>
        </p:blipFill>
        <p:spPr>
          <a:xfrm>
            <a:off x="8606237" y="2936241"/>
            <a:ext cx="2493264" cy="296672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84EF763-21C0-4DC1-A3BC-03C810594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8" t="47884" r="34445" b="8858"/>
          <a:stretch/>
        </p:blipFill>
        <p:spPr>
          <a:xfrm>
            <a:off x="5057498" y="2936240"/>
            <a:ext cx="2550160" cy="2966721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07D45B4-5959-4381-AA91-05B772FCE81F}"/>
              </a:ext>
            </a:extLst>
          </p:cNvPr>
          <p:cNvSpPr txBox="1"/>
          <p:nvPr/>
        </p:nvSpPr>
        <p:spPr>
          <a:xfrm>
            <a:off x="461637" y="198669"/>
            <a:ext cx="455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1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C89B6B9-3042-45B1-9B1F-DA9F4E4650D1}"/>
              </a:ext>
            </a:extLst>
          </p:cNvPr>
          <p:cNvSpPr/>
          <p:nvPr/>
        </p:nvSpPr>
        <p:spPr>
          <a:xfrm>
            <a:off x="0" y="0"/>
            <a:ext cx="12192000" cy="923034"/>
          </a:xfrm>
          <a:prstGeom prst="rect">
            <a:avLst/>
          </a:prstGeom>
          <a:solidFill>
            <a:srgbClr val="6B7D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3B45507-D3F6-4368-816A-6076A830BAFD}"/>
              </a:ext>
            </a:extLst>
          </p:cNvPr>
          <p:cNvSpPr txBox="1"/>
          <p:nvPr/>
        </p:nvSpPr>
        <p:spPr>
          <a:xfrm>
            <a:off x="461637" y="276703"/>
            <a:ext cx="2984947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 sz="360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7C7F55-BF35-044F-8301-E1F653DE043E}"/>
              </a:ext>
            </a:extLst>
          </p:cNvPr>
          <p:cNvSpPr/>
          <p:nvPr/>
        </p:nvSpPr>
        <p:spPr>
          <a:xfrm>
            <a:off x="940182" y="1497257"/>
            <a:ext cx="10467975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ACB44BE-A5C9-2B43-AB12-37A6B61F5568}"/>
              </a:ext>
            </a:extLst>
          </p:cNvPr>
          <p:cNvSpPr txBox="1"/>
          <p:nvPr/>
        </p:nvSpPr>
        <p:spPr>
          <a:xfrm>
            <a:off x="2096086" y="1497257"/>
            <a:ext cx="399991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fr-FR">
              <a:cs typeface="Calibri" panose="020F0502020204030204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64E0A79-CA03-6B48-9590-F9C2D6A7759A}"/>
              </a:ext>
            </a:extLst>
          </p:cNvPr>
          <p:cNvSpPr txBox="1"/>
          <p:nvPr/>
        </p:nvSpPr>
        <p:spPr>
          <a:xfrm>
            <a:off x="461637" y="126783"/>
            <a:ext cx="5774154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Yolo</a:t>
            </a:r>
            <a:r>
              <a:rPr lang="fr-FR" sz="36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Algorithm</a:t>
            </a:r>
            <a:endParaRPr lang="fr-FR" sz="36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Image 4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0C59E2DC-57A9-0544-952F-F8137E3AB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3" y="1321148"/>
            <a:ext cx="3492546" cy="457753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6841C7-0854-2543-B0EF-7181C077BDDB}"/>
              </a:ext>
            </a:extLst>
          </p:cNvPr>
          <p:cNvSpPr txBox="1"/>
          <p:nvPr/>
        </p:nvSpPr>
        <p:spPr>
          <a:xfrm>
            <a:off x="6310497" y="4724929"/>
            <a:ext cx="4666412" cy="12003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err="1"/>
              <a:t>DarkNet</a:t>
            </a:r>
            <a:r>
              <a:rPr lang="fr-FR"/>
              <a:t> has 53 </a:t>
            </a:r>
            <a:r>
              <a:rPr lang="fr-FR" err="1"/>
              <a:t>convolutional</a:t>
            </a:r>
            <a:r>
              <a:rPr lang="fr-FR"/>
              <a:t> </a:t>
            </a:r>
            <a:r>
              <a:rPr lang="fr-FR" err="1"/>
              <a:t>layers</a:t>
            </a:r>
            <a:r>
              <a:rPr lang="fr-FR">
                <a:cs typeface="Calibri"/>
              </a:rPr>
              <a:t> </a:t>
            </a:r>
            <a:r>
              <a:rPr lang="fr-FR" err="1">
                <a:cs typeface="Calibri"/>
              </a:rPr>
              <a:t>each</a:t>
            </a:r>
            <a:r>
              <a:rPr lang="fr-FR">
                <a:cs typeface="Calibri"/>
              </a:rPr>
              <a:t> </a:t>
            </a:r>
            <a:r>
              <a:rPr lang="fr-FR" err="1"/>
              <a:t>followed</a:t>
            </a:r>
            <a:r>
              <a:rPr lang="fr-FR"/>
              <a:t> by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batch </a:t>
            </a:r>
            <a:r>
              <a:rPr lang="fr-FR" err="1"/>
              <a:t>normalization</a:t>
            </a:r>
            <a:r>
              <a:rPr lang="fr-FR"/>
              <a:t> </a:t>
            </a:r>
            <a:endParaRPr lang="fr-FR">
              <a:cs typeface="Calibr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err="1"/>
              <a:t>Leaky</a:t>
            </a:r>
            <a:r>
              <a:rPr lang="fr-FR"/>
              <a:t> </a:t>
            </a:r>
            <a:r>
              <a:rPr lang="fr-FR" err="1"/>
              <a:t>ReLu</a:t>
            </a:r>
            <a:endParaRPr lang="fr-FR">
              <a:cs typeface="Calibri"/>
            </a:endParaRPr>
          </a:p>
        </p:txBody>
      </p:sp>
      <p:pic>
        <p:nvPicPr>
          <p:cNvPr id="3" name="Picture 5" descr="Diagram&#10;&#10;Description automatically generated">
            <a:extLst>
              <a:ext uri="{FF2B5EF4-FFF2-40B4-BE49-F238E27FC236}">
                <a16:creationId xmlns:a16="http://schemas.microsoft.com/office/drawing/2014/main" id="{96F9AB92-1B1F-4190-B3EB-C657224009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17"/>
          <a:stretch/>
        </p:blipFill>
        <p:spPr>
          <a:xfrm>
            <a:off x="5334277" y="1277505"/>
            <a:ext cx="6693654" cy="2872442"/>
          </a:xfrm>
          <a:prstGeom prst="rect">
            <a:avLst/>
          </a:prstGeom>
        </p:spPr>
      </p:pic>
      <p:pic>
        <p:nvPicPr>
          <p:cNvPr id="2050" name="Picture 2" descr="Equal Button Icon 958882">
            <a:extLst>
              <a:ext uri="{FF2B5EF4-FFF2-40B4-BE49-F238E27FC236}">
                <a16:creationId xmlns:a16="http://schemas.microsoft.com/office/drawing/2014/main" id="{647D71D2-C338-5F40-85EF-381D5AE1F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532" y="3171450"/>
            <a:ext cx="823441" cy="82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2BC476E-DD6C-47B5-8A8D-D5A32A423832}"/>
              </a:ext>
            </a:extLst>
          </p:cNvPr>
          <p:cNvSpPr/>
          <p:nvPr/>
        </p:nvSpPr>
        <p:spPr>
          <a:xfrm>
            <a:off x="-192708" y="849261"/>
            <a:ext cx="2501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	</a:t>
            </a:r>
            <a:r>
              <a:rPr lang="fr-FR" sz="2400" u="sng"/>
              <a:t>b. Architecture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221C9D-4A6F-4F3C-B647-391CFD2306C9}"/>
              </a:ext>
            </a:extLst>
          </p:cNvPr>
          <p:cNvSpPr txBox="1"/>
          <p:nvPr/>
        </p:nvSpPr>
        <p:spPr>
          <a:xfrm>
            <a:off x="7330523" y="141185"/>
            <a:ext cx="513805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sz="3200">
                <a:solidFill>
                  <a:schemeClr val="bg1"/>
                </a:solidFill>
                <a:latin typeface="Berlin Sans FB Demi" panose="020E0802020502020306" pitchFamily="34" charset="0"/>
                <a:cs typeface="Calibri Light" panose="020F0302020204030204" pitchFamily="34" charset="0"/>
              </a:rPr>
              <a:t>The Darknet-53 network</a:t>
            </a:r>
          </a:p>
        </p:txBody>
      </p:sp>
    </p:spTree>
    <p:extLst>
      <p:ext uri="{BB962C8B-B14F-4D97-AF65-F5344CB8AC3E}">
        <p14:creationId xmlns:p14="http://schemas.microsoft.com/office/powerpoint/2010/main" val="4291273907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447</Words>
  <Application>Microsoft Office PowerPoint</Application>
  <PresentationFormat>Grand écran</PresentationFormat>
  <Paragraphs>212</Paragraphs>
  <Slides>23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9" baseType="lpstr">
      <vt:lpstr>Arial</vt:lpstr>
      <vt:lpstr>Berlin Sans FB Demi</vt:lpstr>
      <vt:lpstr>Calibri</vt:lpstr>
      <vt:lpstr>Calibri Light</vt:lpstr>
      <vt:lpstr>Gabriola</vt:lpstr>
      <vt:lpstr>Rétrospective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Doré</dc:creator>
  <cp:lastModifiedBy>Maxime Doré</cp:lastModifiedBy>
  <cp:revision>3</cp:revision>
  <dcterms:created xsi:type="dcterms:W3CDTF">2020-12-14T16:31:24Z</dcterms:created>
  <dcterms:modified xsi:type="dcterms:W3CDTF">2021-01-22T07:37:25Z</dcterms:modified>
</cp:coreProperties>
</file>